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01" r:id="rId2"/>
    <p:sldId id="521" r:id="rId3"/>
    <p:sldId id="739" r:id="rId4"/>
    <p:sldId id="740" r:id="rId5"/>
    <p:sldId id="741" r:id="rId6"/>
    <p:sldId id="738" r:id="rId7"/>
    <p:sldId id="722" r:id="rId8"/>
    <p:sldId id="723" r:id="rId9"/>
    <p:sldId id="640" r:id="rId10"/>
    <p:sldId id="570" r:id="rId11"/>
    <p:sldId id="650" r:id="rId12"/>
    <p:sldId id="742" r:id="rId13"/>
    <p:sldId id="651" r:id="rId14"/>
    <p:sldId id="652" r:id="rId15"/>
    <p:sldId id="653" r:id="rId16"/>
    <p:sldId id="658" r:id="rId17"/>
    <p:sldId id="654" r:id="rId18"/>
    <p:sldId id="655" r:id="rId19"/>
    <p:sldId id="656" r:id="rId20"/>
    <p:sldId id="657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80" r:id="rId30"/>
    <p:sldId id="681" r:id="rId31"/>
    <p:sldId id="682" r:id="rId32"/>
    <p:sldId id="683" r:id="rId33"/>
    <p:sldId id="684" r:id="rId34"/>
    <p:sldId id="685" r:id="rId35"/>
    <p:sldId id="719" r:id="rId36"/>
    <p:sldId id="686" r:id="rId37"/>
    <p:sldId id="687" r:id="rId38"/>
    <p:sldId id="697" r:id="rId39"/>
    <p:sldId id="698" r:id="rId40"/>
    <p:sldId id="699" r:id="rId41"/>
    <p:sldId id="700" r:id="rId42"/>
    <p:sldId id="701" r:id="rId43"/>
    <p:sldId id="702" r:id="rId44"/>
    <p:sldId id="743" r:id="rId45"/>
    <p:sldId id="703" r:id="rId46"/>
    <p:sldId id="704" r:id="rId47"/>
    <p:sldId id="712" r:id="rId48"/>
    <p:sldId id="713" r:id="rId49"/>
    <p:sldId id="714" r:id="rId50"/>
    <p:sldId id="715" r:id="rId51"/>
    <p:sldId id="716" r:id="rId52"/>
    <p:sldId id="705" r:id="rId53"/>
    <p:sldId id="706" r:id="rId54"/>
    <p:sldId id="717" r:id="rId55"/>
    <p:sldId id="728" r:id="rId56"/>
    <p:sldId id="729" r:id="rId57"/>
    <p:sldId id="730" r:id="rId58"/>
    <p:sldId id="733" r:id="rId59"/>
    <p:sldId id="734" r:id="rId60"/>
    <p:sldId id="735" r:id="rId61"/>
    <p:sldId id="744" r:id="rId62"/>
    <p:sldId id="745" r:id="rId63"/>
  </p:sldIdLst>
  <p:sldSz cx="9144000" cy="5143500" type="screen16x9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5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930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qxp1990@ruc.edu.c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://www.iqiyi.com/w_19s0nozzyd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olearn.com/learning/1073" TargetMode="External"/><Relationship Id="rId2" Type="http://schemas.openxmlformats.org/officeDocument/2006/relationships/hyperlink" Target="https://www.sololearn.com/Play/Pyth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概论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数据以史无前例的速度在增长</a:t>
            </a:r>
            <a:endParaRPr lang="en-US" altLang="zh-CN" dirty="0"/>
          </a:p>
          <a:p>
            <a:pPr lvl="1"/>
            <a:r>
              <a:rPr lang="zh-CN" altLang="en-US" dirty="0"/>
              <a:t>右图：</a:t>
            </a:r>
            <a:r>
              <a:rPr lang="en-US" altLang="zh-CN" dirty="0"/>
              <a:t>1986</a:t>
            </a:r>
            <a:r>
              <a:rPr lang="zh-CN" altLang="en-US" dirty="0"/>
              <a:t>年到</a:t>
            </a:r>
            <a:r>
              <a:rPr lang="en-US" altLang="zh-CN" dirty="0"/>
              <a:t>2007</a:t>
            </a:r>
            <a:r>
              <a:rPr lang="zh-CN" altLang="en-US" dirty="0"/>
              <a:t>年的数据变化</a:t>
            </a:r>
          </a:p>
          <a:p>
            <a:pPr lvl="2"/>
            <a:r>
              <a:rPr lang="zh-CN" altLang="en-US" dirty="0"/>
              <a:t>模拟数据</a:t>
            </a:r>
            <a:endParaRPr lang="en-US" altLang="zh-CN" dirty="0"/>
          </a:p>
          <a:p>
            <a:pPr lvl="2"/>
            <a:r>
              <a:rPr lang="zh-CN" altLang="en-US" dirty="0"/>
              <a:t>数字数据</a:t>
            </a:r>
            <a:endParaRPr lang="en-US" altLang="zh-CN" dirty="0"/>
          </a:p>
          <a:p>
            <a:pPr lvl="1"/>
            <a:r>
              <a:rPr lang="zh-CN" altLang="en-US" dirty="0"/>
              <a:t>推动数字数据增长的重要动力</a:t>
            </a:r>
            <a:endParaRPr lang="en-US" altLang="zh-CN" dirty="0"/>
          </a:p>
          <a:p>
            <a:pPr lvl="2"/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搜索引擎</a:t>
            </a:r>
            <a:endParaRPr lang="en-US" altLang="zh-CN" dirty="0">
              <a:sym typeface="Wingdings"/>
            </a:endParaRPr>
          </a:p>
          <a:p>
            <a:pPr lvl="2"/>
            <a:r>
              <a:rPr lang="zh-CN" altLang="en-US" dirty="0">
                <a:sym typeface="Wingdings"/>
              </a:rPr>
              <a:t>社交媒体</a:t>
            </a:r>
            <a:endParaRPr lang="en-US" altLang="zh-CN" dirty="0">
              <a:sym typeface="Wingdings"/>
            </a:endParaRPr>
          </a:p>
          <a:p>
            <a:pPr lvl="2"/>
            <a:r>
              <a:rPr lang="zh-CN" altLang="en-US" dirty="0">
                <a:sym typeface="Wingdings"/>
              </a:rPr>
              <a:t>云计算</a:t>
            </a:r>
            <a:endParaRPr lang="en-US" altLang="zh-CN" dirty="0">
              <a:sym typeface="Wingdings"/>
            </a:endParaRPr>
          </a:p>
          <a:p>
            <a:pPr lvl="1"/>
            <a:r>
              <a:rPr lang="zh-CN" altLang="en-US" sz="2200" dirty="0">
                <a:solidFill>
                  <a:srgbClr val="C00000"/>
                </a:solidFill>
                <a:sym typeface="Wingdings"/>
              </a:rPr>
              <a:t>大数据时代！</a:t>
            </a:r>
            <a:endParaRPr lang="en-US" altLang="zh-CN" sz="22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" b="3502"/>
          <a:stretch/>
        </p:blipFill>
        <p:spPr>
          <a:xfrm>
            <a:off x="4330240" y="1569714"/>
            <a:ext cx="4456435" cy="31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数据以史无前例的速度在增长</a:t>
                </a:r>
                <a:endParaRPr lang="en-US" altLang="zh-CN" dirty="0"/>
              </a:p>
              <a:p>
                <a:r>
                  <a:rPr lang="zh-CN" altLang="en-US" sz="2100" dirty="0"/>
                  <a:t>数字信息量每</a:t>
                </a:r>
                <a:r>
                  <a:rPr lang="en-US" altLang="zh-CN" sz="2100" dirty="0"/>
                  <a:t>2.5</a:t>
                </a:r>
                <a:r>
                  <a:rPr lang="zh-CN" altLang="en-US" sz="2100" dirty="0"/>
                  <a:t>年翻一番</a:t>
                </a:r>
                <a:endParaRPr lang="en-US" altLang="zh-CN" sz="2100" dirty="0"/>
              </a:p>
              <a:p>
                <a:pPr lvl="1"/>
                <a:r>
                  <a:rPr lang="en-US" altLang="zh-CN" dirty="0"/>
                  <a:t>2007</a:t>
                </a:r>
                <a:r>
                  <a:rPr lang="zh-CN" altLang="en-US" dirty="0"/>
                  <a:t>年：</a:t>
                </a:r>
                <a:r>
                  <a:rPr lang="en-US" altLang="zh-CN" dirty="0"/>
                  <a:t>276.12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billion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2.76</a:t>
                </a:r>
                <a:r>
                  <a:rPr lang="zh-CN" altLang="en-US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MB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741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76579" y="1892466"/>
            <a:ext cx="230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2020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年，数据相比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2007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年大约翻了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番，请问数据量有多大？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038" y="199005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42649" y="1916184"/>
                <a:ext cx="1774204" cy="886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A.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1.4</a:t>
                </a:r>
                <a:r>
                  <a:rPr lang="zh-CN" altLang="en-US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B.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8.8</a:t>
                </a:r>
                <a:r>
                  <a:rPr lang="zh-CN" altLang="en-US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MB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49" y="1916184"/>
                <a:ext cx="1774204" cy="886397"/>
              </a:xfrm>
              <a:prstGeom prst="rect">
                <a:avLst/>
              </a:prstGeom>
              <a:blipFill>
                <a:blip r:embed="rId3"/>
                <a:stretch>
                  <a:fillRect l="-3093" r="-2062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37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数据以史无前例的速度在增长</a:t>
                </a:r>
                <a:endParaRPr lang="en-US" altLang="zh-CN" dirty="0"/>
              </a:p>
              <a:p>
                <a:r>
                  <a:rPr lang="zh-CN" altLang="en-US" sz="2100" dirty="0"/>
                  <a:t>数字信息量每</a:t>
                </a:r>
                <a:r>
                  <a:rPr lang="en-US" altLang="zh-CN" sz="2100" dirty="0"/>
                  <a:t>2.5</a:t>
                </a:r>
                <a:r>
                  <a:rPr lang="zh-CN" altLang="en-US" sz="2100" dirty="0"/>
                  <a:t>年翻一番</a:t>
                </a:r>
                <a:endParaRPr lang="en-US" altLang="zh-CN" sz="2100" dirty="0"/>
              </a:p>
              <a:p>
                <a:pPr lvl="1"/>
                <a:r>
                  <a:rPr lang="en-US" altLang="zh-CN" dirty="0"/>
                  <a:t>2007</a:t>
                </a:r>
                <a:r>
                  <a:rPr lang="zh-CN" altLang="en-US" dirty="0"/>
                  <a:t>年：</a:t>
                </a:r>
                <a:r>
                  <a:rPr lang="en-US" altLang="zh-CN" dirty="0"/>
                  <a:t>276.12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billion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2.76</a:t>
                </a:r>
                <a:r>
                  <a:rPr lang="zh-CN" altLang="en-US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MB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假设一首</a:t>
                </a:r>
                <a:r>
                  <a:rPr lang="en-US" altLang="zh-CN" dirty="0"/>
                  <a:t>MP3</a:t>
                </a:r>
                <a:r>
                  <a:rPr lang="zh-CN" altLang="en-US" dirty="0"/>
                  <a:t>歌曲时长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分钟，占用空间的大小是</a:t>
                </a:r>
                <a:r>
                  <a:rPr lang="en-US" altLang="zh-CN" dirty="0"/>
                  <a:t>10MB</a:t>
                </a:r>
                <a:r>
                  <a:rPr lang="zh-CN" altLang="en-US" dirty="0"/>
                  <a:t>。如果</a:t>
                </a:r>
                <a:r>
                  <a:rPr lang="en-US" altLang="zh-CN" dirty="0"/>
                  <a:t>2020</a:t>
                </a:r>
                <a:r>
                  <a:rPr lang="zh-CN" altLang="en-US" dirty="0"/>
                  <a:t>年的数字信息量全部用来存储歌曲，够一个人不眠不休听多久？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741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76579" y="1892466"/>
            <a:ext cx="230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2020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年，数据相比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2007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年大约翻了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番，请问数据量有多大？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038" y="199005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42649" y="1916184"/>
                <a:ext cx="1816459" cy="894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A.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1.4</a:t>
                </a:r>
                <a:r>
                  <a:rPr lang="zh-CN" altLang="en-US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B.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8.8</a:t>
                </a:r>
                <a:r>
                  <a:rPr lang="zh-CN" altLang="en-US" b="1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 i="1" dirty="0">
                            <a:latin typeface="Cambria Math" charset="0"/>
                          </a:rPr>
                          <m:t>𝟏𝟓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MB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49" y="1916184"/>
                <a:ext cx="1816459" cy="894669"/>
              </a:xfrm>
              <a:prstGeom prst="rect">
                <a:avLst/>
              </a:prstGeom>
              <a:blipFill>
                <a:blip r:embed="rId3"/>
                <a:stretch>
                  <a:fillRect l="-3020" r="-1678"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/>
          <p:cNvSpPr/>
          <p:nvPr/>
        </p:nvSpPr>
        <p:spPr>
          <a:xfrm>
            <a:off x="1376579" y="3813802"/>
            <a:ext cx="2308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请计算上题：一个人可以不眠不休听多久？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870286" y="389382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9" name="Rectangle 9"/>
          <p:cNvSpPr/>
          <p:nvPr/>
        </p:nvSpPr>
        <p:spPr>
          <a:xfrm>
            <a:off x="3931565" y="3712235"/>
            <a:ext cx="11251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67</a:t>
            </a:r>
            <a:r>
              <a:rPr lang="zh-CN" altLang="en-US" dirty="0"/>
              <a:t>亿年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67</a:t>
            </a:r>
            <a:r>
              <a:rPr lang="zh-CN" altLang="en-US" dirty="0"/>
              <a:t>万年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/>
              <p:cNvSpPr txBox="1"/>
              <p:nvPr/>
            </p:nvSpPr>
            <p:spPr>
              <a:xfrm>
                <a:off x="5232571" y="3789660"/>
                <a:ext cx="3569247" cy="701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>
                              <a:latin typeface="Cambria Math" charset="0"/>
                            </a:rPr>
                            <m:t>𝟖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.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𝟖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𝟏𝟓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num>
                            <m:den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𝟔𝟎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𝟐𝟒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1600" b="1" i="1">
                              <a:latin typeface="Cambria Math" charset="0"/>
                            </a:rPr>
                            <m:t>𝟑𝟔𝟓</m:t>
                          </m:r>
                        </m:den>
                      </m:f>
                      <m:r>
                        <a:rPr lang="en-US" altLang="zh-CN" sz="1600" b="1" i="1">
                          <a:latin typeface="Cambria Math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𝟔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.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𝟕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charset="0"/>
                            </a:rPr>
                            <m:t>𝟗</m:t>
                          </m:r>
                        </m:sup>
                      </m:sSup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71" y="3789660"/>
                <a:ext cx="3569247" cy="701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079" y="1083403"/>
            <a:ext cx="1078750" cy="809063"/>
          </a:xfrm>
          <a:prstGeom prst="rect">
            <a:avLst/>
          </a:prstGeom>
        </p:spPr>
      </p:pic>
      <p:sp>
        <p:nvSpPr>
          <p:cNvPr id="12" name="Rectangle 12"/>
          <p:cNvSpPr/>
          <p:nvPr/>
        </p:nvSpPr>
        <p:spPr>
          <a:xfrm>
            <a:off x="6583951" y="1892466"/>
            <a:ext cx="261425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100" dirty="0">
                <a:solidFill>
                  <a:srgbClr val="0000CC"/>
                </a:solidFill>
              </a:rPr>
              <a:t>地球年龄：</a:t>
            </a:r>
            <a:r>
              <a:rPr lang="en-US" altLang="zh-CN" sz="2100" dirty="0">
                <a:solidFill>
                  <a:srgbClr val="0000CC"/>
                </a:solidFill>
              </a:rPr>
              <a:t>46</a:t>
            </a:r>
            <a:r>
              <a:rPr lang="zh-CN" altLang="en-US" sz="2100" dirty="0">
                <a:solidFill>
                  <a:srgbClr val="0000CC"/>
                </a:solidFill>
              </a:rPr>
              <a:t>亿年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B9D924D8-72F5-4056-A232-6B8BB2FA90AA}"/>
              </a:ext>
            </a:extLst>
          </p:cNvPr>
          <p:cNvSpPr/>
          <p:nvPr/>
        </p:nvSpPr>
        <p:spPr>
          <a:xfrm>
            <a:off x="4249057" y="4748245"/>
            <a:ext cx="4209143" cy="378553"/>
          </a:xfrm>
          <a:prstGeom prst="wedgeRoundRectCallout">
            <a:avLst>
              <a:gd name="adj1" fmla="val -11350"/>
              <a:gd name="adj2" fmla="val -10141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数据总量</a:t>
            </a:r>
            <a:r>
              <a:rPr lang="en-US" altLang="zh-CN" dirty="0">
                <a:solidFill>
                  <a:sysClr val="windowText" lastClr="000000"/>
                </a:solidFill>
              </a:rPr>
              <a:t>/</a:t>
            </a:r>
            <a:r>
              <a:rPr lang="zh-CN" altLang="en-US" dirty="0">
                <a:solidFill>
                  <a:sysClr val="windowText" lastClr="000000"/>
                </a:solidFill>
              </a:rPr>
              <a:t>每年</a:t>
            </a:r>
            <a:r>
              <a:rPr lang="zh-CN" altLang="en-US">
                <a:solidFill>
                  <a:sysClr val="windowText" lastClr="000000"/>
                </a:solidFill>
              </a:rPr>
              <a:t>可以听的数据</a:t>
            </a:r>
            <a:r>
              <a:rPr lang="zh-CN" altLang="en-US" dirty="0">
                <a:solidFill>
                  <a:sysClr val="windowText" lastClr="000000"/>
                </a:solidFill>
              </a:rPr>
              <a:t>量</a:t>
            </a:r>
          </a:p>
        </p:txBody>
      </p:sp>
    </p:spTree>
    <p:extLst>
      <p:ext uri="{BB962C8B-B14F-4D97-AF65-F5344CB8AC3E}">
        <p14:creationId xmlns:p14="http://schemas.microsoft.com/office/powerpoint/2010/main" val="22873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大数据的三个</a:t>
            </a:r>
            <a:r>
              <a:rPr lang="en-US" altLang="zh-CN" dirty="0"/>
              <a:t>V</a:t>
            </a:r>
          </a:p>
          <a:p>
            <a:r>
              <a:rPr lang="en-US" altLang="zh-CN" sz="1800" dirty="0"/>
              <a:t>Volume</a:t>
            </a:r>
          </a:p>
          <a:p>
            <a:pPr lvl="1"/>
            <a:r>
              <a:rPr lang="en-US" altLang="zh-CN" sz="1600" dirty="0"/>
              <a:t>GB</a:t>
            </a:r>
            <a:r>
              <a:rPr lang="en-US" altLang="zh-CN" sz="1600" dirty="0">
                <a:sym typeface="Wingdings"/>
              </a:rPr>
              <a:t></a:t>
            </a:r>
            <a:r>
              <a:rPr lang="en-US" altLang="zh-CN" sz="1600" dirty="0"/>
              <a:t>TB</a:t>
            </a:r>
            <a:r>
              <a:rPr lang="en-US" altLang="zh-CN" sz="1600" dirty="0">
                <a:sym typeface="Wingdings"/>
              </a:rPr>
              <a:t></a:t>
            </a:r>
            <a:r>
              <a:rPr lang="en-US" altLang="zh-CN" sz="1600" dirty="0"/>
              <a:t>PB</a:t>
            </a:r>
            <a:r>
              <a:rPr lang="en-US" altLang="zh-CN" sz="1600" dirty="0">
                <a:sym typeface="Wingdings"/>
              </a:rPr>
              <a:t>EB</a:t>
            </a:r>
            <a:r>
              <a:rPr lang="en-US" altLang="zh-CN" sz="1600" dirty="0">
                <a:sym typeface="Wingdings" panose="05000000000000000000" pitchFamily="2" charset="2"/>
              </a:rPr>
              <a:t>…</a:t>
            </a:r>
            <a:endParaRPr lang="en-US" altLang="zh-CN" sz="1600" dirty="0">
              <a:sym typeface="Wingdings"/>
            </a:endParaRPr>
          </a:p>
          <a:p>
            <a:pPr lvl="1"/>
            <a:endParaRPr lang="en-US" altLang="zh-CN" sz="1600" dirty="0"/>
          </a:p>
          <a:p>
            <a:r>
              <a:rPr lang="en-US" altLang="zh-CN" sz="1800" dirty="0"/>
              <a:t>Velocity</a:t>
            </a:r>
          </a:p>
          <a:p>
            <a:pPr lvl="1"/>
            <a:r>
              <a:rPr lang="zh-CN" altLang="en-US" sz="1600" dirty="0"/>
              <a:t>数据快速处理分析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en-US" altLang="zh-CN" sz="1800" dirty="0"/>
              <a:t>Variety</a:t>
            </a:r>
          </a:p>
          <a:p>
            <a:pPr lvl="1"/>
            <a:r>
              <a:rPr lang="zh-CN" altLang="en-US" sz="1600" dirty="0"/>
              <a:t>企业内部</a:t>
            </a:r>
            <a:r>
              <a:rPr lang="en-US" altLang="zh-CN" sz="1600" dirty="0"/>
              <a:t>/</a:t>
            </a:r>
            <a:r>
              <a:rPr lang="zh-CN" altLang="en-US" sz="1600" dirty="0"/>
              <a:t>外部</a:t>
            </a:r>
            <a:endParaRPr lang="en-US" altLang="zh-CN" sz="1600" dirty="0"/>
          </a:p>
          <a:p>
            <a:pPr lvl="1"/>
            <a:r>
              <a:rPr lang="zh-CN" altLang="en-US" sz="1600" dirty="0"/>
              <a:t>结构化</a:t>
            </a:r>
            <a:r>
              <a:rPr lang="en-US" altLang="zh-CN" sz="1600" dirty="0"/>
              <a:t>/</a:t>
            </a:r>
            <a:r>
              <a:rPr lang="zh-CN" altLang="en-US" sz="1600" dirty="0"/>
              <a:t>非结构化</a:t>
            </a:r>
            <a:endParaRPr lang="en-US" altLang="zh-CN" sz="1600" dirty="0"/>
          </a:p>
          <a:p>
            <a:pPr lvl="1"/>
            <a:r>
              <a:rPr lang="zh-CN" altLang="en-US" sz="1600" dirty="0"/>
              <a:t>文本、图片、视频</a:t>
            </a:r>
            <a:r>
              <a:rPr lang="en-US" altLang="zh-CN" sz="1600" dirty="0"/>
              <a:t>……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CE06E6-FE6D-4C3E-96AA-FA626EB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99" y="2507673"/>
            <a:ext cx="2250200" cy="2190859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4" t="7779" r="32246" b="43655"/>
          <a:stretch/>
        </p:blipFill>
        <p:spPr>
          <a:xfrm>
            <a:off x="3313580" y="850269"/>
            <a:ext cx="3213530" cy="21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人们的行为发生了深刻变化</a:t>
            </a:r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0" y="1209218"/>
            <a:ext cx="3572540" cy="36004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2" y="1329686"/>
            <a:ext cx="1485000" cy="1257239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4132410" y="2589789"/>
            <a:ext cx="234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0000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教宗本笃十六世</a:t>
            </a:r>
            <a:endParaRPr lang="en-US" sz="1500" dirty="0">
              <a:solidFill>
                <a:srgbClr val="0000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2" y="3127046"/>
            <a:ext cx="1485000" cy="123300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4132410" y="4440336"/>
            <a:ext cx="234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0000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教宗方济各</a:t>
            </a:r>
            <a:endParaRPr lang="en-US" sz="1500" dirty="0">
              <a:solidFill>
                <a:srgbClr val="0000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11238" y="2202955"/>
            <a:ext cx="27881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数字痕迹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Digital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582168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数字痕迹</a:t>
            </a:r>
            <a:r>
              <a:rPr lang="en-US" altLang="zh-CN" dirty="0"/>
              <a:t>(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Digital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Traces</a:t>
            </a:r>
            <a:r>
              <a:rPr lang="en-US" altLang="zh-CN" dirty="0"/>
              <a:t>)</a:t>
            </a:r>
          </a:p>
          <a:p>
            <a:pPr lvl="1">
              <a:spcAft>
                <a:spcPts val="1800"/>
              </a:spcAft>
            </a:pPr>
            <a:r>
              <a:rPr lang="zh-CN" altLang="en-US" dirty="0"/>
              <a:t>纽约证交所每个交易日生成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1TB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dirty="0"/>
              <a:t>的交易数据</a:t>
            </a:r>
            <a:endParaRPr lang="en-US" altLang="zh-CN" dirty="0"/>
          </a:p>
          <a:p>
            <a:pPr lvl="1">
              <a:spcAft>
                <a:spcPts val="1800"/>
              </a:spcAft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Facebook</a:t>
            </a:r>
            <a:r>
              <a:rPr lang="zh-CN" altLang="en-US" dirty="0"/>
              <a:t>每天大概接收用户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500+T</a:t>
            </a:r>
            <a:r>
              <a:rPr lang="zh-CN" altLang="en-US" dirty="0"/>
              <a:t>的社交数据，主要是照片、视频、文本消息、评论等</a:t>
            </a:r>
            <a:endParaRPr lang="en-US" altLang="zh-CN" dirty="0"/>
          </a:p>
          <a:p>
            <a:pPr lvl="1">
              <a:spcAft>
                <a:spcPts val="1800"/>
              </a:spcAft>
            </a:pPr>
            <a:r>
              <a:rPr lang="en-US" altLang="zh-CN" dirty="0"/>
              <a:t>2019</a:t>
            </a:r>
            <a:r>
              <a:rPr lang="zh-CN" altLang="en-US" dirty="0"/>
              <a:t>年春晚全球观众参与百度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APP</a:t>
            </a:r>
            <a:r>
              <a:rPr lang="zh-CN" altLang="en-US" dirty="0"/>
              <a:t>互动次数达到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208</a:t>
            </a:r>
            <a:r>
              <a:rPr lang="zh-CN" altLang="en-US" dirty="0"/>
              <a:t>亿次</a:t>
            </a:r>
          </a:p>
          <a:p>
            <a:endParaRPr lang="en-US" dirty="0"/>
          </a:p>
        </p:txBody>
      </p:sp>
      <p:pic>
        <p:nvPicPr>
          <p:cNvPr id="4" name="Picture 2" descr=" Introduction to BIG DATA: Types, Characteristics &amp; Benef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84" y="621393"/>
            <a:ext cx="1917468" cy="12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 Introduction to BIG DATA: Types, Characteristics &amp; Benef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47" y="2018268"/>
            <a:ext cx="1932561" cy="122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94" y="3306163"/>
            <a:ext cx="1322047" cy="1449987"/>
          </a:xfrm>
          <a:prstGeom prst="rect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1136360" y="3339046"/>
            <a:ext cx="49248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0000CC"/>
                </a:solidFill>
              </a:rPr>
              <a:t>趋势</a:t>
            </a:r>
            <a:r>
              <a:rPr lang="en-US" altLang="zh-CN" sz="3200" b="1" dirty="0">
                <a:solidFill>
                  <a:srgbClr val="0000CC"/>
                </a:solidFill>
              </a:rPr>
              <a:t>1</a:t>
            </a:r>
            <a:r>
              <a:rPr lang="zh-CN" altLang="en-US" sz="3200" dirty="0">
                <a:solidFill>
                  <a:srgbClr val="0000CC"/>
                </a:solidFill>
              </a:rPr>
              <a:t>：数据比以往任何时候都更容易产生与获取</a:t>
            </a:r>
            <a:endParaRPr lang="en-US" sz="2800" dirty="0">
              <a:solidFill>
                <a:srgbClr val="0000CC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9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2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571358" cy="39370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这个世界变得越来越“数据驱动”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r>
              <a:rPr lang="zh-CN" altLang="en-US" dirty="0"/>
              <a:t>智能推荐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信息的极度爆炸，使得人们找到他们需要的信息变得越来越难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面对海量的数据，用户需要更加智能的、更加了解他们需求、口味和喜好的信息发现机制，于是推荐系统应运而生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推荐算法能够根据用户的喜好，向用户推荐商品或者服务。在电子商务 </a:t>
            </a:r>
            <a:r>
              <a:rPr lang="en-US" altLang="zh-CN" dirty="0"/>
              <a:t>(E-commerce</a:t>
            </a:r>
            <a:r>
              <a:rPr lang="zh-CN" altLang="en-US" dirty="0"/>
              <a:t>，比如</a:t>
            </a:r>
            <a:r>
              <a:rPr lang="en-US" altLang="zh-CN" dirty="0"/>
              <a:t>Amazon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网站、音乐、电影、和图书分享网站，推荐引擎取得了巨大的成功。</a:t>
            </a:r>
          </a:p>
          <a:p>
            <a:pPr algn="just">
              <a:lnSpc>
                <a:spcPct val="110000"/>
              </a:lnSpc>
            </a:pPr>
            <a:endParaRPr lang="zh-CN" altLang="en-US" dirty="0"/>
          </a:p>
          <a:p>
            <a:pPr algn="just">
              <a:lnSpc>
                <a:spcPct val="110000"/>
              </a:lnSpc>
            </a:pPr>
            <a:endParaRPr lang="en-US" altLang="zh-CN" dirty="0"/>
          </a:p>
          <a:p>
            <a:pPr algn="just"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63" y="527050"/>
            <a:ext cx="3483846" cy="199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53" y="2819627"/>
            <a:ext cx="3570465" cy="193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8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这个世界变得越来越“数据驱动”</a:t>
            </a:r>
            <a:endParaRPr lang="en-US" altLang="zh-CN" dirty="0"/>
          </a:p>
          <a:p>
            <a:r>
              <a:rPr lang="zh-CN" altLang="en-US" dirty="0"/>
              <a:t>智能推荐离不开对海量用户行为数据的分析</a:t>
            </a:r>
            <a:endParaRPr lang="en-US" altLang="zh-CN" dirty="0"/>
          </a:p>
          <a:p>
            <a:pPr lvl="1"/>
            <a:r>
              <a:rPr lang="zh-CN" altLang="en-US" dirty="0"/>
              <a:t>基于内容的推荐</a:t>
            </a:r>
            <a:r>
              <a:rPr lang="en-US" altLang="zh-CN" dirty="0"/>
              <a:t>: </a:t>
            </a:r>
            <a:r>
              <a:rPr lang="zh-CN" altLang="en-US" dirty="0"/>
              <a:t>发现物品或者内容的相关性，进行推荐</a:t>
            </a:r>
          </a:p>
          <a:p>
            <a:pPr lvl="1"/>
            <a:r>
              <a:rPr lang="zh-CN" altLang="en-US" dirty="0"/>
              <a:t>协同过滤</a:t>
            </a:r>
            <a:r>
              <a:rPr lang="en-US" altLang="zh-CN" dirty="0"/>
              <a:t>: </a:t>
            </a:r>
            <a:r>
              <a:rPr lang="zh-CN" altLang="en-US" dirty="0"/>
              <a:t>它根据用户对物品或者信息的偏好，进行推荐</a:t>
            </a:r>
          </a:p>
          <a:p>
            <a:pPr lvl="1"/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25A4AC-3597-324E-A0E4-16C22C27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84812"/>
              </p:ext>
            </p:extLst>
          </p:nvPr>
        </p:nvGraphicFramePr>
        <p:xfrm>
          <a:off x="714115" y="2331322"/>
          <a:ext cx="7851776" cy="2276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2267">
                  <a:extLst>
                    <a:ext uri="{9D8B030D-6E8A-4147-A177-3AD203B41FA5}">
                      <a16:colId xmlns:a16="http://schemas.microsoft.com/office/drawing/2014/main" val="2042724265"/>
                    </a:ext>
                  </a:extLst>
                </a:gridCol>
                <a:gridCol w="1118803">
                  <a:extLst>
                    <a:ext uri="{9D8B030D-6E8A-4147-A177-3AD203B41FA5}">
                      <a16:colId xmlns:a16="http://schemas.microsoft.com/office/drawing/2014/main" val="3364931676"/>
                    </a:ext>
                  </a:extLst>
                </a:gridCol>
                <a:gridCol w="1118803">
                  <a:extLst>
                    <a:ext uri="{9D8B030D-6E8A-4147-A177-3AD203B41FA5}">
                      <a16:colId xmlns:a16="http://schemas.microsoft.com/office/drawing/2014/main" val="3692573295"/>
                    </a:ext>
                  </a:extLst>
                </a:gridCol>
                <a:gridCol w="1118803">
                  <a:extLst>
                    <a:ext uri="{9D8B030D-6E8A-4147-A177-3AD203B41FA5}">
                      <a16:colId xmlns:a16="http://schemas.microsoft.com/office/drawing/2014/main" val="3508366733"/>
                    </a:ext>
                  </a:extLst>
                </a:gridCol>
                <a:gridCol w="820455">
                  <a:extLst>
                    <a:ext uri="{9D8B030D-6E8A-4147-A177-3AD203B41FA5}">
                      <a16:colId xmlns:a16="http://schemas.microsoft.com/office/drawing/2014/main" val="2836944335"/>
                    </a:ext>
                  </a:extLst>
                </a:gridCol>
                <a:gridCol w="1193389">
                  <a:extLst>
                    <a:ext uri="{9D8B030D-6E8A-4147-A177-3AD203B41FA5}">
                      <a16:colId xmlns:a16="http://schemas.microsoft.com/office/drawing/2014/main" val="3703381519"/>
                    </a:ext>
                  </a:extLst>
                </a:gridCol>
                <a:gridCol w="969628">
                  <a:extLst>
                    <a:ext uri="{9D8B030D-6E8A-4147-A177-3AD203B41FA5}">
                      <a16:colId xmlns:a16="http://schemas.microsoft.com/office/drawing/2014/main" val="4082739064"/>
                    </a:ext>
                  </a:extLst>
                </a:gridCol>
                <a:gridCol w="969628">
                  <a:extLst>
                    <a:ext uri="{9D8B030D-6E8A-4147-A177-3AD203B41FA5}">
                      <a16:colId xmlns:a16="http://schemas.microsoft.com/office/drawing/2014/main" val="503102266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西虹市首富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疯狂动物城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我不是药神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雨中曲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飞屋环游记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霸王别姬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虎口脱险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extLst>
                  <a:ext uri="{0D108BD9-81ED-4DB2-BD59-A6C34878D82A}">
                    <a16:rowId xmlns:a16="http://schemas.microsoft.com/office/drawing/2014/main" val="344487732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extLst>
                  <a:ext uri="{0D108BD9-81ED-4DB2-BD59-A6C34878D82A}">
                    <a16:rowId xmlns:a16="http://schemas.microsoft.com/office/drawing/2014/main" val="28788029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extLst>
                  <a:ext uri="{0D108BD9-81ED-4DB2-BD59-A6C34878D82A}">
                    <a16:rowId xmlns:a16="http://schemas.microsoft.com/office/drawing/2014/main" val="889953889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extLst>
                  <a:ext uri="{0D108BD9-81ED-4DB2-BD59-A6C34878D82A}">
                    <a16:rowId xmlns:a16="http://schemas.microsoft.com/office/drawing/2014/main" val="126038742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你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？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？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？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6" marR="9526" marT="9525" marB="0" anchor="b"/>
                </a:tc>
                <a:extLst>
                  <a:ext uri="{0D108BD9-81ED-4DB2-BD59-A6C34878D82A}">
                    <a16:rowId xmlns:a16="http://schemas.microsoft.com/office/drawing/2014/main" val="2805913084"/>
                  </a:ext>
                </a:extLst>
              </a:tr>
            </a:tbl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1598353" y="2836147"/>
            <a:ext cx="388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3830378" y="2836147"/>
            <a:ext cx="388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5809990" y="2836147"/>
            <a:ext cx="388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2750878" y="3741022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4822565" y="3741022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5809990" y="3741022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6960928" y="3741022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1598353" y="4204572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4822565" y="4204572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5809990" y="4204572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7853103" y="4204572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2754053" y="284408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4822565" y="2831385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6960928" y="3285410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500" r="12328" b="23750"/>
          <a:stretch>
            <a:fillRect/>
          </a:stretch>
        </p:blipFill>
        <p:spPr bwMode="auto">
          <a:xfrm>
            <a:off x="2750878" y="3293347"/>
            <a:ext cx="388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7"/>
          <p:cNvCxnSpPr>
            <a:cxnSpLocks noChangeShapeType="1"/>
          </p:cNvCxnSpPr>
          <p:nvPr/>
        </p:nvCxnSpPr>
        <p:spPr bwMode="auto">
          <a:xfrm>
            <a:off x="365772" y="3031689"/>
            <a:ext cx="0" cy="1445672"/>
          </a:xfrm>
          <a:prstGeom prst="line">
            <a:avLst/>
          </a:prstGeom>
          <a:noFill/>
          <a:ln w="28575">
            <a:solidFill>
              <a:srgbClr val="9E084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29"/>
          <p:cNvCxnSpPr>
            <a:cxnSpLocks noChangeShapeType="1"/>
          </p:cNvCxnSpPr>
          <p:nvPr/>
        </p:nvCxnSpPr>
        <p:spPr bwMode="auto">
          <a:xfrm>
            <a:off x="365772" y="3031689"/>
            <a:ext cx="304800" cy="0"/>
          </a:xfrm>
          <a:prstGeom prst="line">
            <a:avLst/>
          </a:prstGeom>
          <a:noFill/>
          <a:ln w="28575">
            <a:solidFill>
              <a:srgbClr val="9E084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31"/>
          <p:cNvCxnSpPr>
            <a:cxnSpLocks noChangeShapeType="1"/>
          </p:cNvCxnSpPr>
          <p:nvPr/>
        </p:nvCxnSpPr>
        <p:spPr bwMode="auto">
          <a:xfrm>
            <a:off x="365772" y="4477361"/>
            <a:ext cx="304800" cy="0"/>
          </a:xfrm>
          <a:prstGeom prst="line">
            <a:avLst/>
          </a:prstGeom>
          <a:noFill/>
          <a:ln w="28575">
            <a:solidFill>
              <a:srgbClr val="9E084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51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862362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这个世界变得越来越“数据驱动”</a:t>
            </a:r>
            <a:endParaRPr lang="en-US" altLang="zh-CN" dirty="0"/>
          </a:p>
          <a:p>
            <a:r>
              <a:rPr lang="zh-CN" altLang="en-US" sz="2100" dirty="0"/>
              <a:t>信息流广告</a:t>
            </a:r>
            <a:r>
              <a:rPr lang="en-US" altLang="zh-CN" sz="2100" dirty="0"/>
              <a:t>(</a:t>
            </a:r>
            <a:r>
              <a:rPr lang="en-US" altLang="zh-CN" sz="2400" dirty="0"/>
              <a:t>feeds</a:t>
            </a:r>
            <a:r>
              <a:rPr lang="zh-CN" altLang="en-US" sz="2400" dirty="0"/>
              <a:t>流广告</a:t>
            </a:r>
            <a:r>
              <a:rPr lang="en-US" altLang="zh-CN" sz="2100" dirty="0"/>
              <a:t>)</a:t>
            </a:r>
          </a:p>
          <a:p>
            <a:pPr lvl="1"/>
            <a:r>
              <a:rPr lang="zh-CN" altLang="en-US" dirty="0"/>
              <a:t>微信朋友圈广告是典型的</a:t>
            </a:r>
            <a:r>
              <a:rPr lang="en-US" altLang="zh-CN" dirty="0"/>
              <a:t>feeds</a:t>
            </a:r>
            <a:r>
              <a:rPr lang="zh-CN" altLang="en-US" dirty="0"/>
              <a:t>流广告</a:t>
            </a:r>
            <a:endParaRPr lang="en-US" altLang="zh-CN" dirty="0"/>
          </a:p>
          <a:p>
            <a:pPr lvl="2"/>
            <a:r>
              <a:rPr lang="en-US" altLang="zh-CN" sz="1500" dirty="0"/>
              <a:t>feeds</a:t>
            </a:r>
            <a:r>
              <a:rPr lang="zh-CN" altLang="en-US" sz="1500" dirty="0"/>
              <a:t>广告就是与内容混排在一起的广告</a:t>
            </a:r>
            <a:endParaRPr lang="en-US" altLang="zh-CN" sz="1500" dirty="0"/>
          </a:p>
          <a:p>
            <a:pPr lvl="2"/>
            <a:r>
              <a:rPr lang="zh-CN" altLang="en-US" sz="1500" dirty="0">
                <a:solidFill>
                  <a:srgbClr val="C00000"/>
                </a:solidFill>
              </a:rPr>
              <a:t>最不像广告的广告，长得最像内容的广告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lvl="2"/>
            <a:r>
              <a:rPr lang="en-US" altLang="zh-CN" sz="1500" dirty="0"/>
              <a:t>Feeds</a:t>
            </a:r>
            <a:r>
              <a:rPr lang="zh-CN" altLang="en-US" sz="1500" dirty="0"/>
              <a:t>广告</a:t>
            </a:r>
            <a:r>
              <a:rPr lang="zh-CN" altLang="en-US" sz="1500" dirty="0">
                <a:solidFill>
                  <a:srgbClr val="C00000"/>
                </a:solidFill>
              </a:rPr>
              <a:t>操作性简单</a:t>
            </a:r>
            <a:r>
              <a:rPr lang="zh-CN" altLang="en-US" sz="1500" dirty="0"/>
              <a:t>，</a:t>
            </a:r>
            <a:r>
              <a:rPr lang="zh-CN" altLang="en-US" sz="1500" dirty="0">
                <a:solidFill>
                  <a:srgbClr val="C00000"/>
                </a:solidFill>
              </a:rPr>
              <a:t>打扰性低</a:t>
            </a:r>
            <a:r>
              <a:rPr lang="zh-CN" altLang="en-US" sz="1500" dirty="0"/>
              <a:t>，已经成为移动互联网时代主流的广告形式</a:t>
            </a:r>
            <a:endParaRPr lang="en-US" altLang="zh-CN" sz="1500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建立在用户行为记录和大数据分析基础上，</a:t>
            </a:r>
            <a:r>
              <a:rPr lang="zh-CN" altLang="en-US" dirty="0">
                <a:solidFill>
                  <a:srgbClr val="C00000"/>
                </a:solidFill>
              </a:rPr>
              <a:t>个性化推荐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268" y="1894762"/>
            <a:ext cx="2565400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41" y="1525413"/>
            <a:ext cx="748548" cy="7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7047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什么是数据科学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生产、生活的数字化，数据量的增长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数据科学的兴起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数据比以往任何时候都更容易产生与获取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人们的决策比以往任何时候都更基于数据驱动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人们处理数据的能力比以往任何时候都强大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数据科学家应该具备什么能力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不同类型的数据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数据科学的任务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数据科学家的能力要求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教学计划与考核要求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这个世界变得越来越“数据驱动”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3807" y="1147952"/>
            <a:ext cx="348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下面哪些是信息流广告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多选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515" y="107100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9" name="Rectangle 10"/>
          <p:cNvSpPr/>
          <p:nvPr/>
        </p:nvSpPr>
        <p:spPr>
          <a:xfrm>
            <a:off x="1882122" y="4495599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  <a:latin typeface="Helvetica Neue" charset="0"/>
              </a:rPr>
              <a:t>A</a:t>
            </a:r>
            <a:endParaRPr lang="en-US" dirty="0"/>
          </a:p>
        </p:txBody>
      </p:sp>
      <p:sp>
        <p:nvSpPr>
          <p:cNvPr id="10" name="Rectangle 11"/>
          <p:cNvSpPr/>
          <p:nvPr/>
        </p:nvSpPr>
        <p:spPr>
          <a:xfrm>
            <a:off x="4920841" y="4495599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B</a:t>
            </a:r>
            <a:endParaRPr lang="en-US" b="1" dirty="0"/>
          </a:p>
        </p:txBody>
      </p:sp>
      <p:sp>
        <p:nvSpPr>
          <p:cNvPr id="11" name="Rectangle 12"/>
          <p:cNvSpPr/>
          <p:nvPr/>
        </p:nvSpPr>
        <p:spPr>
          <a:xfrm>
            <a:off x="7187439" y="4495599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C</a:t>
            </a: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E6F49B-E4DA-409D-A796-5C7858F70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47" y="1457447"/>
            <a:ext cx="1644667" cy="29238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9B20A5-0755-4A37-B358-BC4036FF2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64" y="1481283"/>
            <a:ext cx="1599225" cy="28430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5CD61A-0DF4-4574-B073-A4B8DB10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0" y="2047859"/>
            <a:ext cx="3196771" cy="17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“数据驱动”的科学研究</a:t>
            </a:r>
            <a:endParaRPr lang="en-US" altLang="zh-CN" dirty="0"/>
          </a:p>
          <a:p>
            <a:r>
              <a:rPr lang="en-US" altLang="zh-CN" dirty="0"/>
              <a:t>2007</a:t>
            </a:r>
            <a:r>
              <a:rPr lang="zh-CN" altLang="en-US" dirty="0"/>
              <a:t>年，图灵奖得主</a:t>
            </a:r>
            <a:r>
              <a:rPr lang="en-US" altLang="zh-CN" dirty="0"/>
              <a:t>Jim Gray</a:t>
            </a:r>
            <a:r>
              <a:rPr lang="zh-CN" altLang="en-US" dirty="0"/>
              <a:t>提出数据密集型科学为科学的第四范式</a:t>
            </a:r>
            <a:endParaRPr lang="en-US" altLang="zh-CN" dirty="0"/>
          </a:p>
          <a:p>
            <a:pPr lvl="1"/>
            <a:r>
              <a:rPr lang="en-US" altLang="zh-CN" sz="1350" dirty="0"/>
              <a:t>Empirical(</a:t>
            </a:r>
            <a:r>
              <a:rPr lang="zh-CN" altLang="en-US" sz="1350" dirty="0"/>
              <a:t>实验科学，实验归纳</a:t>
            </a:r>
            <a:r>
              <a:rPr lang="en-US" altLang="zh-CN" sz="1350" dirty="0"/>
              <a:t>)- </a:t>
            </a:r>
            <a:r>
              <a:rPr lang="zh-CN" altLang="en-US" sz="1350" dirty="0"/>
              <a:t>钻木取火</a:t>
            </a:r>
            <a:endParaRPr lang="en-US" altLang="zh-CN" sz="1350" dirty="0"/>
          </a:p>
          <a:p>
            <a:pPr lvl="1"/>
            <a:r>
              <a:rPr lang="en-US" altLang="zh-CN" sz="1350" dirty="0"/>
              <a:t>Theoretical (</a:t>
            </a:r>
            <a:r>
              <a:rPr lang="zh-CN" altLang="en-US" sz="1350" dirty="0"/>
              <a:t>理论科学，归纳总结</a:t>
            </a:r>
            <a:r>
              <a:rPr lang="en-US" altLang="zh-CN" sz="1350" dirty="0"/>
              <a:t>)- </a:t>
            </a:r>
            <a:r>
              <a:rPr lang="zh-CN" altLang="en-US" sz="1350" dirty="0"/>
              <a:t>牛顿三定律</a:t>
            </a:r>
            <a:endParaRPr lang="en-US" altLang="zh-CN" sz="1350" dirty="0"/>
          </a:p>
          <a:p>
            <a:pPr lvl="1"/>
            <a:r>
              <a:rPr lang="en-US" altLang="zh-CN" sz="1350" dirty="0"/>
              <a:t>Computational (</a:t>
            </a:r>
            <a:r>
              <a:rPr lang="zh-CN" altLang="en-US" sz="1350" dirty="0"/>
              <a:t>计算科学，计算机仿真</a:t>
            </a:r>
            <a:r>
              <a:rPr lang="en-US" altLang="zh-CN" sz="1350" dirty="0"/>
              <a:t>)- </a:t>
            </a:r>
            <a:r>
              <a:rPr lang="zh-CN" altLang="en-US" sz="1350" dirty="0"/>
              <a:t>模拟核试验，天气预报</a:t>
            </a:r>
            <a:endParaRPr lang="en-US" altLang="zh-CN" sz="1350" dirty="0"/>
          </a:p>
          <a:p>
            <a:pPr lvl="1"/>
            <a:r>
              <a:rPr lang="en-US" altLang="zh-CN" sz="1350" dirty="0"/>
              <a:t>And now </a:t>
            </a:r>
            <a:r>
              <a:rPr lang="en-US" altLang="zh-CN" sz="1350" dirty="0">
                <a:solidFill>
                  <a:srgbClr val="C00000"/>
                </a:solidFill>
              </a:rPr>
              <a:t>data-driven (</a:t>
            </a:r>
            <a:r>
              <a:rPr lang="en-US" altLang="zh-CN" sz="2400" dirty="0">
                <a:solidFill>
                  <a:srgbClr val="C00000"/>
                </a:solidFill>
              </a:rPr>
              <a:t>data-Intensive)</a:t>
            </a: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2" descr="https://ss0.baidu.com/6ONWsjip0QIZ8tyhnq/it/u=1786672278,1858521916&amp;fm=58&amp;bpow=433&amp;bpoh=5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55" y="1980879"/>
            <a:ext cx="1663306" cy="19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/>
          <p:nvPr/>
        </p:nvSpPr>
        <p:spPr>
          <a:xfrm>
            <a:off x="606097" y="3214402"/>
            <a:ext cx="607086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1913" algn="just">
              <a:spcBef>
                <a:spcPts val="450"/>
              </a:spcBef>
              <a:buClr>
                <a:schemeClr val="accent1"/>
              </a:buClr>
              <a:buSzPct val="80000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Data-driven science is the "</a:t>
            </a:r>
            <a:r>
              <a:rPr lang="en-US" altLang="zh-CN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fourth paradigm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" of science that uses the </a:t>
            </a:r>
            <a:r>
              <a:rPr lang="en-US" altLang="zh-CN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computational analysis of large data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as primary scientific method and "to have a world in which all of the science literature is online, all of the science data is online, and they interoperate with each other ".</a:t>
            </a:r>
            <a:endParaRPr lang="en-US" altLang="zh-CN" sz="15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7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计算社会科学</a:t>
            </a:r>
            <a:endParaRPr lang="en-US" altLang="zh-CN" dirty="0"/>
          </a:p>
          <a:p>
            <a:r>
              <a:rPr lang="zh-CN" altLang="en-US" dirty="0"/>
              <a:t>数据驱动的社会科学 </a:t>
            </a:r>
            <a:r>
              <a:rPr lang="en-US" altLang="zh-CN" dirty="0"/>
              <a:t>Data-Driven Social Science</a:t>
            </a:r>
          </a:p>
          <a:p>
            <a:pPr lvl="1"/>
            <a:r>
              <a:rPr lang="zh-CN" altLang="en-US" dirty="0"/>
              <a:t>从海量数据挖掘中理解社会现象的有价知识</a:t>
            </a:r>
            <a:endParaRPr lang="en-US" altLang="zh-CN" dirty="0"/>
          </a:p>
          <a:p>
            <a:pPr lvl="1"/>
            <a:r>
              <a:rPr lang="zh-CN" altLang="en-US" dirty="0"/>
              <a:t>综合应用社会科学和计算技术解释社会现象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4"/>
          <a:stretch/>
        </p:blipFill>
        <p:spPr>
          <a:xfrm>
            <a:off x="556239" y="2376910"/>
            <a:ext cx="5184187" cy="2122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3798" y="2242347"/>
            <a:ext cx="258453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左图是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2004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年美国大选前，政治博客之间的链接网络。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defRPr/>
            </a:pPr>
            <a:endParaRPr lang="en-US" altLang="zh-CN" sz="16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你能发现什么特点？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defRPr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注：</a:t>
            </a:r>
            <a:r>
              <a:rPr lang="zh-CN" altLang="en-US" sz="160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红色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代表支持民主党，而</a:t>
            </a:r>
            <a:r>
              <a:rPr lang="zh-CN" altLang="en-US" sz="16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蓝色</a:t>
            </a: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代表支持共和党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>
              <a:defRPr/>
            </a:pPr>
            <a:endParaRPr lang="en-US" sz="16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1151" y="1545317"/>
            <a:ext cx="582730" cy="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大数据驱动的群体情绪变化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1600" dirty="0"/>
              <a:t>针对用户每天发布的</a:t>
            </a:r>
            <a:r>
              <a:rPr lang="en-US" altLang="zh-CN" sz="1600" dirty="0"/>
              <a:t>Tweets</a:t>
            </a:r>
            <a:r>
              <a:rPr lang="zh-CN" altLang="en-US" sz="1600" dirty="0"/>
              <a:t>进行文本分析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75566"/>
            <a:ext cx="4854873" cy="2768021"/>
          </a:xfrm>
          <a:prstGeom prst="rect">
            <a:avLst/>
          </a:prstGeom>
        </p:spPr>
      </p:pic>
      <p:sp>
        <p:nvSpPr>
          <p:cNvPr id="6" name="Rectangle 7"/>
          <p:cNvSpPr/>
          <p:nvPr/>
        </p:nvSpPr>
        <p:spPr>
          <a:xfrm>
            <a:off x="6339840" y="1379572"/>
            <a:ext cx="2480493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人的情绪在一天的不同时刻是会发生变化的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正、负面情绪并非此消彼长</a:t>
            </a:r>
            <a:endParaRPr lang="en-US" altLang="zh-CN" sz="1600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周末我最</a:t>
            </a:r>
            <a:r>
              <a:rPr lang="en-US" altLang="zh-CN" sz="1600" dirty="0">
                <a:latin typeface="STZhongsong" charset="-122"/>
                <a:ea typeface="STZhongsong" charset="-122"/>
                <a:cs typeface="STZhongsong" charset="-122"/>
              </a:rPr>
              <a:t>high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latin typeface="STZhongsong" charset="-122"/>
                <a:ea typeface="STZhongsong" charset="-122"/>
                <a:cs typeface="STZhongsong" charset="-122"/>
              </a:rPr>
              <a:t>周一不开心</a:t>
            </a:r>
            <a:r>
              <a:rPr lang="en-US" altLang="zh-CN" sz="1600" dirty="0">
                <a:latin typeface="STZhongsong" charset="-122"/>
                <a:ea typeface="STZhongsong" charset="-122"/>
                <a:cs typeface="STZhongsong" charset="-122"/>
              </a:rPr>
              <a:t>……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112657" y="1665514"/>
            <a:ext cx="768379" cy="2975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下 7">
            <a:extLst>
              <a:ext uri="{FF2B5EF4-FFF2-40B4-BE49-F238E27FC236}">
                <a16:creationId xmlns:a16="http://schemas.microsoft.com/office/drawing/2014/main" id="{573DC040-245B-4AA6-8350-5C6D5DB22EFF}"/>
              </a:ext>
            </a:extLst>
          </p:cNvPr>
          <p:cNvSpPr/>
          <p:nvPr/>
        </p:nvSpPr>
        <p:spPr>
          <a:xfrm>
            <a:off x="696686" y="2235200"/>
            <a:ext cx="399143" cy="1034142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37C82B-CC28-46B1-A570-51FAA771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55" y="4286340"/>
            <a:ext cx="3643085" cy="8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数据驱动的性别研究</a:t>
            </a:r>
            <a:endParaRPr lang="en-US" altLang="zh-CN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性别研究</a:t>
            </a:r>
            <a:r>
              <a:rPr lang="en-US" altLang="zh-CN" dirty="0"/>
              <a:t>(Gender</a:t>
            </a:r>
            <a:r>
              <a:rPr lang="zh-CN" altLang="en-US" dirty="0"/>
              <a:t> </a:t>
            </a:r>
            <a:r>
              <a:rPr lang="en-US" altLang="zh-CN" dirty="0"/>
              <a:t>Study)</a:t>
            </a:r>
          </a:p>
          <a:p>
            <a:pPr lvl="1"/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不同性别之间对于配偶的期待是否存在着显著差异？</a:t>
            </a:r>
            <a:endParaRPr lang="en-US" altLang="zh-CN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6" y="1910218"/>
            <a:ext cx="1902206" cy="2917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2889" y="2067255"/>
            <a:ext cx="2835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我的年龄 </a:t>
            </a:r>
            <a:r>
              <a:rPr lang="en-US" altLang="zh-CN" dirty="0">
                <a:latin typeface="STZhongsong" charset="-122"/>
                <a:ea typeface="STZhongsong" charset="-122"/>
                <a:cs typeface="STZhongsong" charset="-122"/>
              </a:rPr>
              <a:t>vs.</a:t>
            </a: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 配偶年龄</a:t>
            </a:r>
            <a:endParaRPr lang="en-US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05" y="2565303"/>
            <a:ext cx="2664296" cy="2044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67" y="2544995"/>
            <a:ext cx="3128198" cy="2064611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8" name="Rectangle 7"/>
          <p:cNvSpPr/>
          <p:nvPr/>
        </p:nvSpPr>
        <p:spPr>
          <a:xfrm>
            <a:off x="5825157" y="2046947"/>
            <a:ext cx="3098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收集在线交友网站的数据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8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数据驱动的性别研究</a:t>
            </a:r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4"/>
          <a:stretch/>
        </p:blipFill>
        <p:spPr>
          <a:xfrm>
            <a:off x="1079367" y="1395663"/>
            <a:ext cx="3203073" cy="3231618"/>
          </a:xfrm>
          <a:prstGeom prst="rect">
            <a:avLst/>
          </a:prstGeom>
        </p:spPr>
      </p:pic>
      <p:grpSp>
        <p:nvGrpSpPr>
          <p:cNvPr id="5" name="Group 6"/>
          <p:cNvGrpSpPr/>
          <p:nvPr/>
        </p:nvGrpSpPr>
        <p:grpSpPr>
          <a:xfrm>
            <a:off x="5422231" y="1418122"/>
            <a:ext cx="2745568" cy="3209159"/>
            <a:chOff x="5275642" y="2427807"/>
            <a:chExt cx="3774315" cy="4098550"/>
          </a:xfrm>
        </p:grpSpPr>
        <p:pic>
          <p:nvPicPr>
            <p:cNvPr id="6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53"/>
            <a:stretch/>
          </p:blipFill>
          <p:spPr>
            <a:xfrm>
              <a:off x="5275642" y="2427807"/>
              <a:ext cx="3774315" cy="4098550"/>
            </a:xfrm>
            <a:prstGeom prst="rect">
              <a:avLst/>
            </a:prstGeom>
          </p:spPr>
        </p:pic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767" y="2977354"/>
              <a:ext cx="1224777" cy="1311783"/>
            </a:xfrm>
            <a:prstGeom prst="rect">
              <a:avLst/>
            </a:prstGeom>
          </p:spPr>
        </p:pic>
      </p:grpSp>
      <p:sp>
        <p:nvSpPr>
          <p:cNvPr id="8" name="Rectangle 3"/>
          <p:cNvSpPr/>
          <p:nvPr/>
        </p:nvSpPr>
        <p:spPr>
          <a:xfrm>
            <a:off x="2355594" y="4731950"/>
            <a:ext cx="3711377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Rudder, C.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Dataclysm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 Who We Are.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2015, January 24.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2" y="2054075"/>
            <a:ext cx="576245" cy="8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数据驱动的决策支持</a:t>
            </a:r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40" y="1245125"/>
            <a:ext cx="1597078" cy="1592475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1193801" y="2890517"/>
            <a:ext cx="2124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传统的企业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defRPr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数据只有数据库管理员或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CIO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关心</a:t>
            </a:r>
            <a:endParaRPr 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86" y="1188996"/>
            <a:ext cx="2111311" cy="1701521"/>
          </a:xfrm>
          <a:prstGeom prst="rect">
            <a:avLst/>
          </a:prstGeom>
        </p:spPr>
      </p:pic>
      <p:sp>
        <p:nvSpPr>
          <p:cNvPr id="7" name="Rectangle 7"/>
          <p:cNvSpPr/>
          <p:nvPr/>
        </p:nvSpPr>
        <p:spPr>
          <a:xfrm>
            <a:off x="5690915" y="2890516"/>
            <a:ext cx="2318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今天的企业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defRPr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数据是企业的核心，所有事情都越来越数据驱动</a:t>
            </a:r>
            <a:endParaRPr 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ight Arrow 8"/>
          <p:cNvSpPr/>
          <p:nvPr/>
        </p:nvSpPr>
        <p:spPr>
          <a:xfrm>
            <a:off x="4306626" y="1662684"/>
            <a:ext cx="697583" cy="75414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/>
          <p:cNvSpPr/>
          <p:nvPr/>
        </p:nvSpPr>
        <p:spPr>
          <a:xfrm>
            <a:off x="1598530" y="3831748"/>
            <a:ext cx="57544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0000CC"/>
                </a:solidFill>
              </a:rPr>
              <a:t>趋势</a:t>
            </a:r>
            <a:r>
              <a:rPr lang="en-US" altLang="zh-CN" sz="3200" b="1" dirty="0">
                <a:solidFill>
                  <a:srgbClr val="0000CC"/>
                </a:solidFill>
              </a:rPr>
              <a:t>2</a:t>
            </a:r>
            <a:r>
              <a:rPr lang="zh-CN" altLang="en-US" sz="3200" dirty="0">
                <a:solidFill>
                  <a:srgbClr val="0000CC"/>
                </a:solidFill>
              </a:rPr>
              <a:t>：人们的决策比以往任何时候都更基于数据驱动</a:t>
            </a:r>
            <a:endParaRPr lang="en-US" sz="2800" dirty="0">
              <a:solidFill>
                <a:srgbClr val="0000CC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7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人们处理数据的能力与日俱增</a:t>
            </a: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28" y="1309936"/>
            <a:ext cx="4564758" cy="338194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6277429" y="2160173"/>
            <a:ext cx="2206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从计算机的视野看数据科学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大数据 </a:t>
            </a:r>
          </a:p>
        </p:txBody>
      </p:sp>
    </p:spTree>
    <p:extLst>
      <p:ext uri="{BB962C8B-B14F-4D97-AF65-F5344CB8AC3E}">
        <p14:creationId xmlns:p14="http://schemas.microsoft.com/office/powerpoint/2010/main" val="20738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编程语言 </a:t>
            </a:r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5" y="1162051"/>
            <a:ext cx="4383335" cy="2529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02E45E-1955-43C4-990D-53EF3127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10" y="2365927"/>
            <a:ext cx="3648085" cy="23307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26CDE6-8AC4-4FD1-B710-1796314A39D9}"/>
              </a:ext>
            </a:extLst>
          </p:cNvPr>
          <p:cNvSpPr txBox="1"/>
          <p:nvPr/>
        </p:nvSpPr>
        <p:spPr>
          <a:xfrm>
            <a:off x="5135873" y="1711675"/>
            <a:ext cx="376713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https://www.tiobe.com/tiobe-index/</a:t>
            </a:r>
          </a:p>
        </p:txBody>
      </p:sp>
    </p:spTree>
    <p:extLst>
      <p:ext uri="{BB962C8B-B14F-4D97-AF65-F5344CB8AC3E}">
        <p14:creationId xmlns:p14="http://schemas.microsoft.com/office/powerpoint/2010/main" val="2296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About Teacher</a:t>
            </a:r>
          </a:p>
          <a:p>
            <a:r>
              <a:rPr lang="zh-CN" altLang="en-US" sz="2400" dirty="0"/>
              <a:t>任课教师：覃雄派</a:t>
            </a:r>
            <a:endParaRPr lang="en-US" altLang="zh-CN" sz="2400" dirty="0"/>
          </a:p>
          <a:p>
            <a:pPr lvl="1"/>
            <a:r>
              <a:rPr lang="zh-CN" altLang="en-US" dirty="0"/>
              <a:t>信息学院副教授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qxp1990@ruc.edu.cn</a:t>
            </a:r>
            <a:endParaRPr lang="en-US" altLang="zh-CN" dirty="0"/>
          </a:p>
          <a:p>
            <a:pPr lvl="1"/>
            <a:r>
              <a:rPr lang="zh-CN" altLang="en-US" dirty="0"/>
              <a:t>研究方向：高性能数据库，大数据分析，信息检索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请同学们及时进入老师建立的班群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80933C-A7AD-4648-8A7B-CBB11D625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07" y="1086064"/>
            <a:ext cx="2127593" cy="212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数据采集与治理</a:t>
            </a:r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09" y="1388271"/>
            <a:ext cx="5242182" cy="31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数据存储与计算平台</a:t>
            </a:r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62" y="1311127"/>
            <a:ext cx="5459275" cy="33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分析平台与工具</a:t>
            </a:r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97" y="893617"/>
            <a:ext cx="4076564" cy="3474605"/>
          </a:xfrm>
          <a:prstGeom prst="rect">
            <a:avLst/>
          </a:prstGeom>
        </p:spPr>
      </p:pic>
      <p:pic>
        <p:nvPicPr>
          <p:cNvPr id="1026" name="Picture 2" descr="File:PyTorch logo black.svg - 维基百科，自由的百科全书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328717"/>
            <a:ext cx="918952" cy="22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6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数据可视化</a:t>
            </a:r>
            <a:endParaRPr kumimoji="1" lang="en-US" altLang="zh-C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" y="1340392"/>
            <a:ext cx="3870036" cy="18670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A3FB7-9A5D-4024-9FF6-FBD2D552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05" y="1457333"/>
            <a:ext cx="3800995" cy="1556084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1694782" y="3651599"/>
            <a:ext cx="57544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0000CC"/>
                </a:solidFill>
              </a:rPr>
              <a:t>趋势</a:t>
            </a:r>
            <a:r>
              <a:rPr lang="en-US" altLang="zh-CN" sz="3200" b="1" dirty="0">
                <a:solidFill>
                  <a:srgbClr val="0000CC"/>
                </a:solidFill>
              </a:rPr>
              <a:t>3</a:t>
            </a:r>
            <a:r>
              <a:rPr lang="zh-CN" altLang="en-US" sz="3200" dirty="0">
                <a:solidFill>
                  <a:srgbClr val="0000CC"/>
                </a:solidFill>
              </a:rPr>
              <a:t>：人们处理数据的能力比以往任何时候都强大</a:t>
            </a:r>
            <a:endParaRPr lang="en-US" sz="2800" dirty="0">
              <a:solidFill>
                <a:srgbClr val="0000CC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5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计算机科学提供了大量方法</a:t>
                </a:r>
                <a:endParaRPr lang="en-US" altLang="zh-CN" dirty="0"/>
              </a:p>
              <a:p>
                <a:r>
                  <a:rPr lang="zh-CN" altLang="en-US" dirty="0"/>
                  <a:t>使数据处理更高效</a:t>
                </a:r>
                <a:r>
                  <a:rPr lang="en-US" altLang="zh-CN" dirty="0"/>
                  <a:t>(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Efficient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与更可扩展</a:t>
                </a:r>
                <a:r>
                  <a:rPr lang="en-US" altLang="zh-CN" dirty="0"/>
                  <a:t>(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Scalable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en-US" dirty="0"/>
                  <a:t>更优的算法：</a:t>
                </a:r>
                <a:r>
                  <a:rPr lang="en-US" altLang="zh-CN" dirty="0"/>
                  <a:t>O(N</a:t>
                </a:r>
                <a:r>
                  <a:rPr lang="en-US" altLang="zh-CN" baseline="30000" dirty="0"/>
                  <a:t>2</a:t>
                </a:r>
                <a:r>
                  <a:rPr lang="en-US" altLang="zh-CN" dirty="0"/>
                  <a:t>)</a:t>
                </a:r>
                <a:r>
                  <a:rPr lang="en-US" altLang="zh-CN" dirty="0">
                    <a:sym typeface="Wingdings"/>
                  </a:rPr>
                  <a:t>O(N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 err="1">
                    <a:sym typeface="Wingdings"/>
                  </a:rPr>
                  <a:t>logN</a:t>
                </a:r>
                <a:r>
                  <a:rPr lang="en-US" altLang="zh-CN" dirty="0">
                    <a:sym typeface="Wingdings"/>
                  </a:rPr>
                  <a:t>)</a:t>
                </a:r>
              </a:p>
              <a:p>
                <a:pPr lvl="1"/>
                <a:r>
                  <a:rPr lang="zh-CN" altLang="en-US" dirty="0">
                    <a:sym typeface="Wingdings"/>
                  </a:rPr>
                  <a:t>并行与分布式处理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>
                    <a:sym typeface="Wingdings"/>
                  </a:rPr>
                  <a:t>异构硬件：</a:t>
                </a:r>
                <a:r>
                  <a:rPr lang="en-US" altLang="zh-CN" dirty="0">
                    <a:sym typeface="Wingdings"/>
                  </a:rPr>
                  <a:t>GPU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+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CPU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思考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为什么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数据科学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统计学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32" y="1991237"/>
            <a:ext cx="2920473" cy="1184373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5288119" y="3271444"/>
            <a:ext cx="230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按照定义，计算上述皮尔森相关系数的时间复杂度是多少？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4731307" y="341939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7" name="Rectangle 8"/>
          <p:cNvSpPr/>
          <p:nvPr/>
        </p:nvSpPr>
        <p:spPr>
          <a:xfrm>
            <a:off x="7596437" y="3289910"/>
            <a:ext cx="1051891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altLang="zh-CN" dirty="0"/>
              <a:t>O(N)</a:t>
            </a:r>
          </a:p>
          <a:p>
            <a:pPr marL="342900" indent="-342900">
              <a:lnSpc>
                <a:spcPct val="150000"/>
              </a:lnSpc>
              <a:buAutoNum type="alphaUcPeriod"/>
            </a:pP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2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回顾：</a:t>
            </a:r>
            <a:r>
              <a:rPr lang="zh-CN" altLang="en-US" dirty="0"/>
              <a:t>数据科学缘何兴起</a:t>
            </a:r>
            <a:endParaRPr lang="en-US" altLang="zh-CN" dirty="0"/>
          </a:p>
          <a:p>
            <a:pPr lvl="1"/>
            <a:r>
              <a:rPr lang="zh-CN" altLang="en-US" dirty="0"/>
              <a:t>近年来的三个重要趋势</a:t>
            </a:r>
            <a:endParaRPr lang="en-US" altLang="zh-CN" dirty="0"/>
          </a:p>
          <a:p>
            <a:pPr lvl="2"/>
            <a:r>
              <a:rPr lang="zh-CN" altLang="en-US" dirty="0"/>
              <a:t>数据比以往任何时候都更容易产生与获取</a:t>
            </a:r>
            <a:endParaRPr lang="en-US" altLang="zh-CN" dirty="0"/>
          </a:p>
          <a:p>
            <a:pPr lvl="2"/>
            <a:r>
              <a:rPr lang="zh-CN" altLang="en-US" dirty="0"/>
              <a:t>人们的决策比以往任何时候都更基于数据驱动</a:t>
            </a:r>
            <a:endParaRPr lang="en-US" altLang="zh-CN" dirty="0"/>
          </a:p>
          <a:p>
            <a:pPr lvl="2"/>
            <a:r>
              <a:rPr lang="zh-CN" altLang="en-US" dirty="0"/>
              <a:t>人们处理数据的能力比以往任何时候都强大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Oil!</a:t>
            </a:r>
          </a:p>
          <a:p>
            <a:pPr lvl="2"/>
            <a:r>
              <a:rPr lang="zh-CN" altLang="en-US" dirty="0"/>
              <a:t>人们迫切地需要收集更多的数据、处理数据，从数据中洞察知识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因此，数据科学应运而生</a:t>
            </a:r>
            <a:endParaRPr lang="en-US" altLang="zh-CN" dirty="0"/>
          </a:p>
          <a:p>
            <a:pPr lvl="2"/>
            <a:r>
              <a:rPr lang="zh-CN" altLang="en-US" dirty="0"/>
              <a:t>数据科学的定义可能会随着时间而改变</a:t>
            </a:r>
            <a:endParaRPr lang="en-US" altLang="zh-CN" dirty="0"/>
          </a:p>
          <a:p>
            <a:pPr lvl="2"/>
            <a:r>
              <a:rPr lang="zh-CN" altLang="en-US" dirty="0"/>
              <a:t>但它解决</a:t>
            </a:r>
            <a:r>
              <a:rPr lang="zh-CN" altLang="en-US" dirty="0">
                <a:solidFill>
                  <a:srgbClr val="C00000"/>
                </a:solidFill>
              </a:rPr>
              <a:t>日益增长的数据规模与人们希望从数据中挖掘真知之间的矛盾</a:t>
            </a:r>
            <a:r>
              <a:rPr lang="zh-CN" altLang="en-US" dirty="0"/>
              <a:t>这一点，不会改变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7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管理与处理</a:t>
            </a:r>
            <a:r>
              <a:rPr lang="zh-CN" altLang="en-US" dirty="0">
                <a:solidFill>
                  <a:srgbClr val="C00000"/>
                </a:solidFill>
              </a:rPr>
              <a:t>不同类型</a:t>
            </a:r>
            <a:r>
              <a:rPr lang="zh-CN" altLang="en-US" dirty="0"/>
              <a:t>的数据</a:t>
            </a:r>
            <a:endParaRPr lang="en-US" altLang="zh-CN" dirty="0"/>
          </a:p>
          <a:p>
            <a:r>
              <a:rPr kumimoji="1" lang="en-US" altLang="zh-CN" dirty="0">
                <a:solidFill>
                  <a:srgbClr val="C00000"/>
                </a:solidFill>
              </a:rPr>
              <a:t>Variety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zh-CN" altLang="en-US" dirty="0"/>
              <a:t>数据的种类繁多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数组、矩阵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键值对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实体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时序数据、流数据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图数据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多媒体数据</a:t>
            </a:r>
            <a:endParaRPr kumimoji="1" lang="en-US" altLang="zh-CN" dirty="0"/>
          </a:p>
          <a:p>
            <a:pPr lvl="1"/>
            <a:r>
              <a:rPr kumimoji="1" lang="mr-IN" altLang="zh-CN" dirty="0"/>
              <a:t>…</a:t>
            </a:r>
            <a:endParaRPr kumimoji="1" lang="zh-CN" altLang="en-US" dirty="0"/>
          </a:p>
          <a:p>
            <a:endParaRPr kumimoji="1" lang="en-US" altLang="zh-CN" dirty="0"/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258" y="952713"/>
            <a:ext cx="2116473" cy="1065706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688" y="819150"/>
            <a:ext cx="1972133" cy="1199270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500" y="2116893"/>
            <a:ext cx="3415259" cy="1235998"/>
          </a:xfrm>
          <a:prstGeom prst="rect">
            <a:avLst/>
          </a:prstGeom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707" y="2116893"/>
            <a:ext cx="1519733" cy="1235998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245" y="3430817"/>
            <a:ext cx="2343759" cy="1325333"/>
          </a:xfrm>
          <a:prstGeom prst="rect">
            <a:avLst/>
          </a:prstGeom>
        </p:spPr>
      </p:pic>
      <p:pic>
        <p:nvPicPr>
          <p:cNvPr id="11" name="图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63" y="3539564"/>
            <a:ext cx="1837787" cy="1162047"/>
          </a:xfrm>
          <a:prstGeom prst="rect">
            <a:avLst/>
          </a:prstGeom>
        </p:spPr>
      </p:pic>
      <p:pic>
        <p:nvPicPr>
          <p:cNvPr id="12" name="图片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08"/>
          <a:stretch/>
        </p:blipFill>
        <p:spPr>
          <a:xfrm>
            <a:off x="7031768" y="3539564"/>
            <a:ext cx="1941870" cy="11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管理与处理</a:t>
            </a:r>
            <a:r>
              <a:rPr lang="zh-CN" altLang="en-US" dirty="0">
                <a:solidFill>
                  <a:srgbClr val="C00000"/>
                </a:solidFill>
              </a:rPr>
              <a:t>不同类型</a:t>
            </a:r>
            <a:r>
              <a:rPr lang="zh-CN" altLang="en-US" dirty="0"/>
              <a:t>的数据</a:t>
            </a:r>
            <a:endParaRPr lang="en-US" altLang="zh-CN" dirty="0"/>
          </a:p>
          <a:p>
            <a:r>
              <a:rPr kumimoji="1" lang="en-US" altLang="zh-CN" dirty="0">
                <a:solidFill>
                  <a:srgbClr val="C00000"/>
                </a:solidFill>
              </a:rPr>
              <a:t>Variety</a:t>
            </a:r>
            <a:r>
              <a:rPr kumimoji="1" lang="zh-CN" altLang="en-US" dirty="0">
                <a:solidFill>
                  <a:srgbClr val="C00000"/>
                </a:solidFill>
              </a:rPr>
              <a:t>：</a:t>
            </a:r>
            <a:r>
              <a:rPr kumimoji="1" lang="zh-CN" altLang="en-US" dirty="0"/>
              <a:t>数据的种类繁多，多数据源 </a:t>
            </a:r>
            <a:r>
              <a:rPr kumimoji="1" lang="zh-CN" altLang="en-US" dirty="0">
                <a:sym typeface="Wingdings"/>
              </a:rPr>
              <a:t> 思维方式的改变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Rounded Rectangle 4"/>
          <p:cNvSpPr/>
          <p:nvPr/>
        </p:nvSpPr>
        <p:spPr>
          <a:xfrm>
            <a:off x="1597063" y="3756311"/>
            <a:ext cx="1215694" cy="7932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2" y="1554433"/>
            <a:ext cx="3673012" cy="155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封闭世界假设</a:t>
            </a:r>
            <a:endParaRPr kumimoji="1" lang="en-US" altLang="zh-CN" dirty="0"/>
          </a:p>
          <a:p>
            <a:pPr lvl="1"/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Everything stated by the database is </a:t>
            </a:r>
            <a:r>
              <a:rPr kumimoji="1" lang="en-US" altLang="zh-CN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true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; </a:t>
            </a:r>
          </a:p>
          <a:p>
            <a:pPr lvl="1"/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Everything else is </a:t>
            </a:r>
            <a:r>
              <a:rPr kumimoji="1"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false</a:t>
            </a:r>
          </a:p>
        </p:txBody>
      </p:sp>
      <p:sp>
        <p:nvSpPr>
          <p:cNvPr id="6" name="Rectangle 6"/>
          <p:cNvSpPr/>
          <p:nvPr/>
        </p:nvSpPr>
        <p:spPr>
          <a:xfrm>
            <a:off x="1562646" y="4677537"/>
            <a:ext cx="133882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数据库系统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1507732" y="2945606"/>
            <a:ext cx="1448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SQL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查询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Straight Arrow Connector 9"/>
          <p:cNvCxnSpPr/>
          <p:nvPr/>
        </p:nvCxnSpPr>
        <p:spPr>
          <a:xfrm>
            <a:off x="2003463" y="3314938"/>
            <a:ext cx="0" cy="3079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0"/>
          <p:cNvCxnSpPr/>
          <p:nvPr/>
        </p:nvCxnSpPr>
        <p:spPr>
          <a:xfrm flipV="1">
            <a:off x="2479070" y="3314367"/>
            <a:ext cx="1712" cy="324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572001" y="1554433"/>
            <a:ext cx="3549721" cy="1551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开放世界假设</a:t>
            </a:r>
            <a:endParaRPr kumimoji="1" lang="en-US" altLang="zh-CN" dirty="0"/>
          </a:p>
          <a:p>
            <a:pPr lvl="1"/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A statement </a:t>
            </a:r>
            <a:r>
              <a:rPr kumimoji="1" lang="en-US" altLang="zh-CN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may be true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 irrespective of whether or not it is </a:t>
            </a:r>
            <a:r>
              <a:rPr kumimoji="1" lang="en-US" altLang="zh-CN" i="1" dirty="0">
                <a:latin typeface="Calibri" charset="0"/>
                <a:ea typeface="Calibri" charset="0"/>
                <a:cs typeface="Calibri" charset="0"/>
              </a:rPr>
              <a:t>known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 to be true</a:t>
            </a:r>
            <a:endParaRPr kumimoji="1" lang="en-US" altLang="zh-CN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621" y="2922057"/>
            <a:ext cx="2065198" cy="1486943"/>
          </a:xfrm>
          <a:prstGeom prst="rect">
            <a:avLst/>
          </a:prstGeom>
        </p:spPr>
      </p:pic>
      <p:sp>
        <p:nvSpPr>
          <p:cNvPr id="12" name="Right Arrow 14"/>
          <p:cNvSpPr/>
          <p:nvPr/>
        </p:nvSpPr>
        <p:spPr>
          <a:xfrm>
            <a:off x="3893909" y="2107710"/>
            <a:ext cx="678093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5"/>
          <p:cNvSpPr/>
          <p:nvPr/>
        </p:nvSpPr>
        <p:spPr>
          <a:xfrm>
            <a:off x="3893907" y="3945256"/>
            <a:ext cx="678093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/>
          <p:cNvSpPr/>
          <p:nvPr/>
        </p:nvSpPr>
        <p:spPr>
          <a:xfrm>
            <a:off x="4006920" y="4677537"/>
            <a:ext cx="45720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汇集更多数据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/>
              </a:rPr>
              <a:t> 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的分析结果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32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为什么要</a:t>
            </a:r>
            <a:r>
              <a:rPr lang="zh-CN" altLang="en-US" dirty="0"/>
              <a:t>处理</a:t>
            </a:r>
            <a:r>
              <a:rPr lang="zh-CN" altLang="en-US" dirty="0">
                <a:solidFill>
                  <a:srgbClr val="C00000"/>
                </a:solidFill>
              </a:rPr>
              <a:t>不同类型</a:t>
            </a:r>
            <a:r>
              <a:rPr lang="zh-CN" altLang="en-US" dirty="0"/>
              <a:t>的数据</a:t>
            </a:r>
            <a:endParaRPr lang="en-US" altLang="zh-CN" dirty="0"/>
          </a:p>
          <a:p>
            <a:r>
              <a:rPr lang="zh-CN" altLang="en-US" dirty="0"/>
              <a:t>考虑一个场景：请你基于数据分析原因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4"/>
          <a:stretch/>
        </p:blipFill>
        <p:spPr>
          <a:xfrm>
            <a:off x="1255276" y="1878496"/>
            <a:ext cx="7047741" cy="2044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5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About Student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/>
          <a:stretch/>
        </p:blipFill>
        <p:spPr>
          <a:xfrm>
            <a:off x="1323108" y="1350419"/>
            <a:ext cx="6702599" cy="32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为什么要</a:t>
            </a:r>
            <a:r>
              <a:rPr lang="zh-CN" altLang="en-US" dirty="0"/>
              <a:t>处理</a:t>
            </a:r>
            <a:r>
              <a:rPr lang="zh-CN" altLang="en-US" dirty="0">
                <a:solidFill>
                  <a:srgbClr val="C00000"/>
                </a:solidFill>
              </a:rPr>
              <a:t>不同类型</a:t>
            </a:r>
            <a:r>
              <a:rPr lang="zh-CN" altLang="en-US" dirty="0"/>
              <a:t>的数据</a:t>
            </a:r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14464" r="4123" b="41706"/>
          <a:stretch/>
        </p:blipFill>
        <p:spPr>
          <a:xfrm>
            <a:off x="247657" y="3165586"/>
            <a:ext cx="3354512" cy="949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39385" y="25241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8717" y="121734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7233" y="252416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非结构化数据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93996" y="254533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半结构化数据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06" y="3040022"/>
            <a:ext cx="2290164" cy="1830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28" y="3146554"/>
            <a:ext cx="2011548" cy="1559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Elbow Connector 11"/>
          <p:cNvCxnSpPr>
            <a:stCxn id="6" idx="1"/>
            <a:endCxn id="5" idx="0"/>
          </p:cNvCxnSpPr>
          <p:nvPr/>
        </p:nvCxnSpPr>
        <p:spPr>
          <a:xfrm rot="10800000" flipV="1">
            <a:off x="1808799" y="1448178"/>
            <a:ext cx="2969918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2"/>
          <p:cNvCxnSpPr>
            <a:stCxn id="6" idx="2"/>
            <a:endCxn id="8" idx="0"/>
          </p:cNvCxnSpPr>
          <p:nvPr/>
        </p:nvCxnSpPr>
        <p:spPr>
          <a:xfrm rot="5400000">
            <a:off x="4745666" y="2112171"/>
            <a:ext cx="86632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5"/>
          <p:cNvCxnSpPr>
            <a:stCxn id="6" idx="3"/>
            <a:endCxn id="7" idx="0"/>
          </p:cNvCxnSpPr>
          <p:nvPr/>
        </p:nvCxnSpPr>
        <p:spPr>
          <a:xfrm>
            <a:off x="5578936" y="1448178"/>
            <a:ext cx="2343967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2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14" y="1330115"/>
            <a:ext cx="6633771" cy="15975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8771" y="3602912"/>
            <a:ext cx="4773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循环迭代式的工作流程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先提出问题，再收集与分析相关的数据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先收集数据，再分析可以回答哪些问题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5794313" y="4022049"/>
            <a:ext cx="3148619" cy="400110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任务</a:t>
            </a:r>
            <a:r>
              <a:rPr lang="en-US" altLang="zh-CN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2</a:t>
            </a: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：数据驱动决策支持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794313" y="3466030"/>
            <a:ext cx="3148619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任务</a:t>
            </a:r>
            <a:r>
              <a:rPr lang="en-US" altLang="zh-CN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1</a:t>
            </a: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：从数据中洞见真知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8" name="Right Brace 6"/>
          <p:cNvSpPr/>
          <p:nvPr/>
        </p:nvSpPr>
        <p:spPr bwMode="auto">
          <a:xfrm>
            <a:off x="5112082" y="3353909"/>
            <a:ext cx="288032" cy="1080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3810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3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核心任务</a:t>
            </a:r>
            <a:r>
              <a:rPr lang="en-US" altLang="zh-CN" dirty="0"/>
              <a:t>1</a:t>
            </a:r>
            <a:r>
              <a:rPr lang="zh-CN" altLang="en-US" dirty="0"/>
              <a:t>：从数据中洞见真知</a:t>
            </a:r>
            <a:endParaRPr lang="en-US" altLang="zh-CN" dirty="0"/>
          </a:p>
          <a:p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Insights</a:t>
            </a:r>
          </a:p>
          <a:p>
            <a:pPr lvl="1"/>
            <a:r>
              <a:rPr lang="en-US" altLang="zh-CN" dirty="0"/>
              <a:t>Hans </a:t>
            </a:r>
            <a:r>
              <a:rPr lang="en-US" altLang="zh-CN" dirty="0" err="1"/>
              <a:t>Rosling's</a:t>
            </a:r>
            <a:r>
              <a:rPr lang="en-US" altLang="zh-CN" dirty="0"/>
              <a:t> </a:t>
            </a:r>
            <a:r>
              <a:rPr lang="en-US" altLang="zh-CN" i="1" dirty="0"/>
              <a:t>200 Countries, 200 Years, 4 Minutes</a:t>
            </a:r>
          </a:p>
          <a:p>
            <a:pPr lvl="1"/>
            <a:r>
              <a:rPr lang="zh-CN" altLang="en-US" dirty="0"/>
              <a:t>视频链接：</a:t>
            </a:r>
            <a:r>
              <a:rPr lang="en-US" altLang="zh-CN" dirty="0">
                <a:hlinkClick r:id="rId2"/>
              </a:rPr>
              <a:t>http://www.iqiyi.com/w_19s0nozzyd.html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6271977" y="2478047"/>
            <a:ext cx="726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C00000"/>
                </a:solidFill>
                <a:latin typeface="Helvetica Neue" charset="0"/>
              </a:rPr>
              <a:t> 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2D74678F-9E32-4BA4-B83F-F204CCA1C3D3}"/>
              </a:ext>
            </a:extLst>
          </p:cNvPr>
          <p:cNvSpPr/>
          <p:nvPr/>
        </p:nvSpPr>
        <p:spPr>
          <a:xfrm>
            <a:off x="7193280" y="975360"/>
            <a:ext cx="1577340" cy="14249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播放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2571750"/>
            <a:ext cx="3670434" cy="20799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 6"/>
          <p:cNvSpPr/>
          <p:nvPr/>
        </p:nvSpPr>
        <p:spPr>
          <a:xfrm>
            <a:off x="4299093" y="3132350"/>
            <a:ext cx="4572000" cy="14927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zh-CN" altLang="en-US" sz="1300" dirty="0"/>
              <a:t>回答以下问题：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图表中的横纵坐标、圆点的大小分别表示什么含义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图表的左下角和右上角分别表示什么含义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图表中圆点聚在一起和比较分散分别表示什么含义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放眼世界，你能从可视化中看出什么趋势</a:t>
            </a:r>
            <a:endParaRPr lang="en-US" altLang="zh-CN" sz="13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与</a:t>
            </a:r>
            <a:r>
              <a:rPr lang="en-US" altLang="zh-CN" sz="1300" dirty="0"/>
              <a:t>19</a:t>
            </a:r>
            <a:r>
              <a:rPr lang="zh-CN" altLang="en-US" sz="1300" dirty="0"/>
              <a:t>世纪初相比，当今世界国家之间发展是否</a:t>
            </a:r>
            <a:r>
              <a:rPr lang="zh-CN" altLang="en-US" sz="1300" dirty="0">
                <a:solidFill>
                  <a:srgbClr val="C00000"/>
                </a:solidFill>
              </a:rPr>
              <a:t>更不均衡</a:t>
            </a:r>
            <a:r>
              <a:rPr lang="zh-CN" altLang="en-US" sz="1300" dirty="0"/>
              <a:t>？</a:t>
            </a:r>
            <a:endParaRPr lang="en-US" altLang="zh-C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00" dirty="0"/>
              <a:t>聚焦中国，你能从可视化中观察到哪些趋势或特点</a:t>
            </a:r>
          </a:p>
        </p:txBody>
      </p:sp>
    </p:spTree>
    <p:extLst>
      <p:ext uri="{BB962C8B-B14F-4D97-AF65-F5344CB8AC3E}">
        <p14:creationId xmlns:p14="http://schemas.microsoft.com/office/powerpoint/2010/main" val="3245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核心任务</a:t>
            </a:r>
            <a:r>
              <a:rPr lang="en-US" altLang="zh-CN" dirty="0"/>
              <a:t>2</a:t>
            </a:r>
            <a:r>
              <a:rPr lang="zh-CN" altLang="en-US" dirty="0"/>
              <a:t>：基于数据驱动进行决策支持</a:t>
            </a:r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27631"/>
          <a:stretch/>
        </p:blipFill>
        <p:spPr>
          <a:xfrm>
            <a:off x="1154920" y="1756635"/>
            <a:ext cx="1538801" cy="167995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5" name="Rectangle 5"/>
          <p:cNvSpPr/>
          <p:nvPr/>
        </p:nvSpPr>
        <p:spPr>
          <a:xfrm>
            <a:off x="1575506" y="345742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狐狸</a:t>
            </a:r>
            <a:endParaRPr lang="en-US" sz="20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r="27666"/>
          <a:stretch/>
        </p:blipFill>
        <p:spPr>
          <a:xfrm>
            <a:off x="3134621" y="1756636"/>
            <a:ext cx="1350027" cy="167995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" name="Rectangle 7"/>
          <p:cNvSpPr/>
          <p:nvPr/>
        </p:nvSpPr>
        <p:spPr>
          <a:xfrm>
            <a:off x="3589061" y="348429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狗</a:t>
            </a:r>
            <a:endParaRPr lang="en-US" sz="20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10557"/>
          <a:stretch/>
        </p:blipFill>
        <p:spPr>
          <a:xfrm>
            <a:off x="5657152" y="1756635"/>
            <a:ext cx="2045498" cy="167995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Rectangle 9"/>
          <p:cNvSpPr/>
          <p:nvPr/>
        </p:nvSpPr>
        <p:spPr>
          <a:xfrm>
            <a:off x="5459264" y="3457422"/>
            <a:ext cx="24412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狐狸 </a:t>
            </a:r>
            <a:r>
              <a:rPr lang="en-US" altLang="zh-CN" sz="2000" dirty="0">
                <a:solidFill>
                  <a:srgbClr val="F89646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20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 狗？</a:t>
            </a:r>
            <a:endParaRPr lang="en-US" sz="2000" dirty="0">
              <a:solidFill>
                <a:srgbClr val="F8964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Right Arrow 10"/>
          <p:cNvSpPr/>
          <p:nvPr/>
        </p:nvSpPr>
        <p:spPr>
          <a:xfrm>
            <a:off x="4993123" y="2272575"/>
            <a:ext cx="288032" cy="64807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需要掌握数据分析的技能与工具</a:t>
            </a:r>
            <a:endParaRPr lang="en-US" altLang="zh-CN" dirty="0"/>
          </a:p>
          <a:p>
            <a:r>
              <a:rPr lang="zh-CN" altLang="en-US" dirty="0"/>
              <a:t>编程语言</a:t>
            </a:r>
            <a:endParaRPr lang="en-US" altLang="zh-CN" dirty="0"/>
          </a:p>
          <a:p>
            <a:pPr lvl="1"/>
            <a:r>
              <a:rPr lang="en-US" altLang="zh-CN" dirty="0"/>
              <a:t>Python/R</a:t>
            </a:r>
            <a:r>
              <a:rPr lang="zh-CN" altLang="en-US" dirty="0"/>
              <a:t>数据分析生态以及实用工具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与数据分析相关的技术</a:t>
            </a:r>
            <a:endParaRPr lang="en-US" altLang="zh-CN" dirty="0"/>
          </a:p>
          <a:p>
            <a:pPr lvl="1"/>
            <a:r>
              <a:rPr lang="zh-CN" altLang="en-US" dirty="0"/>
              <a:t>数据库系统</a:t>
            </a:r>
            <a:endParaRPr lang="en-US" altLang="zh-CN" dirty="0"/>
          </a:p>
          <a:p>
            <a:pPr lvl="1"/>
            <a:r>
              <a:rPr lang="zh-CN" altLang="en-US" dirty="0"/>
              <a:t>数理统计</a:t>
            </a:r>
            <a:endParaRPr lang="en-US" altLang="zh-CN" dirty="0"/>
          </a:p>
          <a:p>
            <a:pPr lvl="1"/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线性代数</a:t>
            </a:r>
            <a:r>
              <a:rPr lang="en-US" altLang="zh-CN" dirty="0"/>
              <a:t>/</a:t>
            </a:r>
            <a:r>
              <a:rPr lang="zh-CN" altLang="en-US" dirty="0"/>
              <a:t>最优化</a:t>
            </a:r>
            <a:endParaRPr lang="en-US" altLang="zh-CN" dirty="0"/>
          </a:p>
          <a:p>
            <a:pPr lvl="1"/>
            <a:r>
              <a:rPr lang="zh-CN" altLang="en-US" dirty="0"/>
              <a:t>数据可视化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r>
              <a:rPr lang="zh-CN" altLang="en-US" dirty="0"/>
              <a:t>需要了解领域知识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 descr="Figure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43" y="1352962"/>
            <a:ext cx="3538171" cy="316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需要能够处理大规模的数据</a:t>
            </a:r>
            <a:endParaRPr lang="en-US" altLang="zh-CN" dirty="0"/>
          </a:p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One thousand data instances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million data instances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billion data instances</a:t>
            </a:r>
          </a:p>
          <a:p>
            <a:r>
              <a:rPr lang="en-US" altLang="zh-CN" sz="3200" dirty="0"/>
              <a:t>One trillion data instances</a:t>
            </a:r>
          </a:p>
          <a:p>
            <a:endParaRPr lang="en-US" altLang="zh-CN" dirty="0"/>
          </a:p>
          <a:p>
            <a:r>
              <a:rPr lang="en-US" altLang="zh-CN" dirty="0"/>
              <a:t>Those are not different </a:t>
            </a:r>
            <a:r>
              <a:rPr lang="en-US" altLang="zh-CN" dirty="0">
                <a:solidFill>
                  <a:srgbClr val="0000CC"/>
                </a:solidFill>
              </a:rPr>
              <a:t>numbers</a:t>
            </a:r>
            <a:r>
              <a:rPr lang="en-US" altLang="zh-CN" dirty="0"/>
              <a:t>, those are different </a:t>
            </a:r>
            <a:r>
              <a:rPr lang="en-US" altLang="zh-CN" dirty="0">
                <a:solidFill>
                  <a:srgbClr val="C00000"/>
                </a:solidFill>
              </a:rPr>
              <a:t>mindsets 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22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/>
              <a:t>需要能够处理大规模的数据</a:t>
            </a:r>
            <a:endParaRPr lang="en-US" altLang="zh-CN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上</a:t>
            </a:r>
            <a:r>
              <a:rPr lang="en-US" altLang="zh-CN" dirty="0"/>
              <a:t>千</a:t>
            </a:r>
            <a:r>
              <a:rPr lang="zh-CN" altLang="en-US" dirty="0"/>
              <a:t>级别</a:t>
            </a:r>
            <a:r>
              <a:rPr lang="en-US" altLang="zh-CN" dirty="0"/>
              <a:t>(thousand)数据样本</a:t>
            </a:r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无需编程自动化处理</a:t>
            </a:r>
            <a:endParaRPr lang="en-US" altLang="zh-CN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百万级别</a:t>
            </a:r>
            <a:r>
              <a:rPr lang="en-US" altLang="zh-CN" dirty="0"/>
              <a:t>(million)</a:t>
            </a:r>
            <a:r>
              <a:rPr lang="zh-CN" altLang="en-US" dirty="0"/>
              <a:t>数据样本</a:t>
            </a:r>
            <a:endParaRPr lang="en-US" altLang="zh-CN" dirty="0"/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自动处理</a:t>
            </a:r>
          </a:p>
          <a:p>
            <a:pPr lvl="3" algn="just">
              <a:lnSpc>
                <a:spcPct val="120000"/>
              </a:lnSpc>
            </a:pPr>
            <a:r>
              <a:rPr lang="zh-CN" altLang="en-US" dirty="0"/>
              <a:t>低于</a:t>
            </a:r>
            <a:r>
              <a:rPr lang="en-US" altLang="zh-CN" dirty="0"/>
              <a:t>O(n2)</a:t>
            </a:r>
            <a:r>
              <a:rPr lang="zh-CN" altLang="en-US" dirty="0"/>
              <a:t>的算法</a:t>
            </a:r>
          </a:p>
          <a:p>
            <a:pPr lvl="3" algn="just">
              <a:lnSpc>
                <a:spcPct val="120000"/>
              </a:lnSpc>
            </a:pPr>
            <a:r>
              <a:rPr lang="zh-CN" altLang="en-US" dirty="0"/>
              <a:t>并行化后的</a:t>
            </a:r>
            <a:r>
              <a:rPr lang="en-US" altLang="zh-CN" dirty="0"/>
              <a:t>O(n2)</a:t>
            </a:r>
            <a:r>
              <a:rPr lang="zh-CN" altLang="en-US" dirty="0"/>
              <a:t>算法</a:t>
            </a:r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十亿级别</a:t>
            </a:r>
            <a:r>
              <a:rPr lang="en-US" altLang="zh-CN" dirty="0"/>
              <a:t>(billion)</a:t>
            </a:r>
            <a:r>
              <a:rPr lang="zh-CN" altLang="en-US" dirty="0"/>
              <a:t>数据样本</a:t>
            </a:r>
            <a:r>
              <a:rPr lang="en-US" altLang="zh-CN" dirty="0"/>
              <a:t>(Web-scale)</a:t>
            </a:r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如何存储开始成为问题</a:t>
            </a:r>
            <a:r>
              <a:rPr lang="en-US" altLang="zh-CN" dirty="0"/>
              <a:t>(</a:t>
            </a:r>
            <a:r>
              <a:rPr lang="zh-CN" altLang="en-US" dirty="0"/>
              <a:t>分布式存储</a:t>
            </a:r>
            <a:r>
              <a:rPr lang="en-US" altLang="zh-CN" dirty="0"/>
              <a:t>)</a:t>
            </a:r>
            <a:endParaRPr lang="zh-CN" altLang="en-US" dirty="0"/>
          </a:p>
          <a:p>
            <a:pPr lvl="1" algn="just">
              <a:lnSpc>
                <a:spcPct val="120000"/>
              </a:lnSpc>
            </a:pPr>
            <a:r>
              <a:rPr lang="zh-CN" altLang="en-US" dirty="0"/>
              <a:t>万亿级别</a:t>
            </a:r>
            <a:r>
              <a:rPr lang="en-US" altLang="zh-CN" dirty="0"/>
              <a:t>(trillion)</a:t>
            </a:r>
            <a:r>
              <a:rPr lang="zh-CN" altLang="en-US" dirty="0"/>
              <a:t>数据样本</a:t>
            </a:r>
            <a:endParaRPr lang="en-US" altLang="zh-CN" dirty="0"/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数据很难存储在同一个物理地址</a:t>
            </a:r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分布式处理，但是又要考虑容错等机制，复杂性进一步上升</a:t>
            </a:r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几乎无法得知数据的全貌</a:t>
            </a:r>
            <a:r>
              <a:rPr lang="en-US" altLang="zh-CN" dirty="0"/>
              <a:t>(</a:t>
            </a:r>
            <a:r>
              <a:rPr lang="zh-CN" altLang="en-US" dirty="0"/>
              <a:t>难以实现有效采样</a:t>
            </a:r>
            <a:r>
              <a:rPr lang="en-US" altLang="zh-CN" dirty="0"/>
              <a:t>)</a:t>
            </a:r>
          </a:p>
          <a:p>
            <a:pPr lvl="2" algn="just">
              <a:lnSpc>
                <a:spcPct val="120000"/>
              </a:lnSpc>
            </a:pPr>
            <a:r>
              <a:rPr lang="zh-CN" altLang="en-US" dirty="0"/>
              <a:t>数据隐私</a:t>
            </a:r>
            <a:r>
              <a:rPr lang="en-US" altLang="zh-CN" dirty="0"/>
              <a:t>/</a:t>
            </a:r>
            <a:r>
              <a:rPr lang="zh-CN" altLang="en-US" dirty="0"/>
              <a:t>不一致</a:t>
            </a:r>
            <a:r>
              <a:rPr lang="en-US" altLang="zh-CN" dirty="0"/>
              <a:t>/</a:t>
            </a:r>
            <a:r>
              <a:rPr lang="zh-CN" altLang="en-US" dirty="0"/>
              <a:t>数据分布偏斜都成为问题</a:t>
            </a:r>
          </a:p>
          <a:p>
            <a:pPr algn="just">
              <a:lnSpc>
                <a:spcPct val="12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36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需要了解数据伦理问题</a:t>
            </a:r>
            <a:endParaRPr lang="en-US" altLang="zh-CN" dirty="0"/>
          </a:p>
          <a:p>
            <a:pPr algn="just"/>
            <a:r>
              <a:rPr lang="en-US" altLang="zh-CN" dirty="0"/>
              <a:t>Target</a:t>
            </a:r>
            <a:r>
              <a:rPr lang="zh-CN" altLang="en-US" dirty="0"/>
              <a:t>的“神”预测带来的隐私担忧</a:t>
            </a:r>
          </a:p>
          <a:p>
            <a:pPr lvl="1" algn="just"/>
            <a:r>
              <a:rPr lang="en-US" altLang="zh-CN" dirty="0"/>
              <a:t>2012</a:t>
            </a:r>
            <a:r>
              <a:rPr lang="zh-CN" altLang="en-US" dirty="0"/>
              <a:t>年，明尼苏达州一家</a:t>
            </a:r>
            <a:r>
              <a:rPr lang="en-US" altLang="zh-CN" dirty="0"/>
              <a:t>Target</a:t>
            </a:r>
            <a:r>
              <a:rPr lang="zh-CN" altLang="en-US" dirty="0"/>
              <a:t>门店被客户投诉，一位中年男子指控</a:t>
            </a:r>
            <a:r>
              <a:rPr lang="en-US" altLang="zh-CN" dirty="0"/>
              <a:t>Target</a:t>
            </a:r>
            <a:r>
              <a:rPr lang="zh-CN" altLang="en-US" dirty="0"/>
              <a:t>将婴儿产品优惠券，寄给他的女儿，而他的女儿只是一个高中生，实在不可理喻</a:t>
            </a:r>
          </a:p>
          <a:p>
            <a:pPr lvl="1" algn="just"/>
            <a:r>
              <a:rPr lang="zh-CN" altLang="en-US" dirty="0"/>
              <a:t>但是没有过多久，他却给</a:t>
            </a:r>
            <a:r>
              <a:rPr lang="en-US" altLang="zh-CN" dirty="0"/>
              <a:t>Target</a:t>
            </a:r>
            <a:r>
              <a:rPr lang="zh-CN" altLang="en-US" dirty="0"/>
              <a:t>来电道歉，因为经他逼问，他女儿后承认自己真的怀孕了</a:t>
            </a:r>
            <a:endParaRPr lang="en-US" altLang="zh-CN" dirty="0"/>
          </a:p>
          <a:p>
            <a:pPr lvl="1" algn="just"/>
            <a:r>
              <a:rPr lang="zh-CN" altLang="en-US" dirty="0"/>
              <a:t>这位高中生没有告诉过父亲她怀孕了，也没有在</a:t>
            </a:r>
            <a:r>
              <a:rPr lang="en-US" altLang="zh-CN" dirty="0"/>
              <a:t>Target</a:t>
            </a:r>
            <a:r>
              <a:rPr lang="zh-CN" altLang="en-US" dirty="0"/>
              <a:t>调查问卷上留下过类似的记录。</a:t>
            </a:r>
            <a:endParaRPr lang="en-US" altLang="zh-CN" dirty="0"/>
          </a:p>
          <a:p>
            <a:pPr algn="just"/>
            <a:r>
              <a:rPr lang="en-US" altLang="zh-CN" dirty="0"/>
              <a:t>Target</a:t>
            </a:r>
            <a:r>
              <a:rPr lang="zh-CN" altLang="en-US" dirty="0"/>
              <a:t>的数据分析师开发了怀孕预测模型</a:t>
            </a:r>
            <a:endParaRPr lang="en-US" altLang="zh-CN" dirty="0"/>
          </a:p>
          <a:p>
            <a:pPr lvl="1" algn="just"/>
            <a:r>
              <a:rPr lang="zh-CN" altLang="en-US" dirty="0"/>
              <a:t>通过分析这位女孩购买无味湿纸巾和补镁药品，就预测到她可能怀孕了</a:t>
            </a:r>
            <a:endParaRPr lang="en-US" altLang="zh-CN" dirty="0"/>
          </a:p>
          <a:p>
            <a:pPr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13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需要了解数据伦理问题</a:t>
            </a:r>
            <a:endParaRPr lang="en-US" altLang="zh-CN" dirty="0"/>
          </a:p>
          <a:p>
            <a:r>
              <a:rPr lang="zh-CN" altLang="en-US" dirty="0"/>
              <a:t>信息茧房：智能推荐的危机？</a:t>
            </a:r>
            <a:endParaRPr lang="en-US" altLang="zh-CN" dirty="0"/>
          </a:p>
          <a:p>
            <a:pPr lvl="1"/>
            <a:r>
              <a:rPr lang="zh-CN" altLang="en-US" dirty="0"/>
              <a:t>“我们只听我们选择的东西和愉悦我们的东西”</a:t>
            </a:r>
          </a:p>
          <a:p>
            <a:pPr lvl="1"/>
            <a:r>
              <a:rPr lang="zh-CN" altLang="en-US" dirty="0"/>
              <a:t>在一个封闭的信息环境里，团队成员互相强化已有的观点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7" y="2345483"/>
            <a:ext cx="4622604" cy="2344678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5839091" y="2387540"/>
            <a:ext cx="3262432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别被算法困在“信息茧房”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6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3508" b="-1"/>
          <a:stretch/>
        </p:blipFill>
        <p:spPr>
          <a:xfrm>
            <a:off x="6761695" y="2964873"/>
            <a:ext cx="1166755" cy="18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About Student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04" y="956839"/>
            <a:ext cx="3951877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7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需要了解数据伦理问题</a:t>
            </a:r>
            <a:endParaRPr lang="en-US" altLang="zh-CN" dirty="0"/>
          </a:p>
          <a:p>
            <a:r>
              <a:rPr lang="zh-CN" altLang="en-US" dirty="0"/>
              <a:t>信息茧房：智能推荐的危机？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9" y="1792364"/>
            <a:ext cx="4378191" cy="317589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4" y="2479596"/>
            <a:ext cx="3800796" cy="19803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16817" y="152820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曾经的女神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43" y="2011836"/>
            <a:ext cx="1027481" cy="144637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2"/>
          <a:stretch/>
        </p:blipFill>
        <p:spPr>
          <a:xfrm>
            <a:off x="7324009" y="2007061"/>
            <a:ext cx="1098947" cy="1451152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38" y="3385350"/>
            <a:ext cx="1096193" cy="13708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91" y="3419497"/>
            <a:ext cx="1098947" cy="13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</a:t>
            </a:r>
            <a:r>
              <a:rPr lang="zh-CN" altLang="en-US" dirty="0"/>
              <a:t>数据科学家应具备什么能力？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管理和处理各种类型的数据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解决数据科学的两个核心任务</a:t>
            </a:r>
            <a:endParaRPr lang="en-US" altLang="zh-CN" dirty="0"/>
          </a:p>
          <a:p>
            <a:pPr lvl="2">
              <a:spcAft>
                <a:spcPts val="600"/>
              </a:spcAft>
            </a:pPr>
            <a:r>
              <a:rPr lang="zh-CN" altLang="en-US" dirty="0"/>
              <a:t>从数据中洞见</a:t>
            </a:r>
            <a:r>
              <a:rPr lang="zh-CN" altLang="en-US" dirty="0">
                <a:solidFill>
                  <a:srgbClr val="C00000"/>
                </a:solidFill>
              </a:rPr>
              <a:t>真知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dirty="0"/>
              <a:t>基于数据驱动进行</a:t>
            </a:r>
            <a:r>
              <a:rPr lang="zh-CN" altLang="en-US" dirty="0">
                <a:solidFill>
                  <a:srgbClr val="C00000"/>
                </a:solidFill>
              </a:rPr>
              <a:t>决策</a:t>
            </a:r>
            <a:r>
              <a:rPr lang="zh-CN" altLang="en-US" dirty="0"/>
              <a:t>支持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掌握数据分析的技能与工具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能够处理大规模的数据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了解数据伦理问题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353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00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课程定位：数据科学系列课程的先导课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课程目标：</a:t>
            </a:r>
            <a:endParaRPr lang="en-US" altLang="zh-CN" dirty="0"/>
          </a:p>
          <a:p>
            <a:pPr lvl="1"/>
            <a:r>
              <a:rPr lang="zh-CN" altLang="en-US" dirty="0"/>
              <a:t>让同学们对数据科学有一个整体的认识</a:t>
            </a:r>
            <a:endParaRPr lang="en-US" altLang="zh-CN" dirty="0"/>
          </a:p>
          <a:p>
            <a:pPr lvl="1"/>
            <a:r>
              <a:rPr lang="zh-CN" altLang="en-US" dirty="0"/>
              <a:t>了解数据分析的基本技术</a:t>
            </a:r>
            <a:endParaRPr lang="en-US" altLang="zh-CN" dirty="0"/>
          </a:p>
          <a:p>
            <a:pPr lvl="1"/>
            <a:r>
              <a:rPr lang="zh-CN" altLang="en-US" dirty="0"/>
              <a:t>针对</a:t>
            </a:r>
            <a:r>
              <a:rPr lang="zh-CN" altLang="en-US" dirty="0">
                <a:solidFill>
                  <a:srgbClr val="C00000"/>
                </a:solidFill>
              </a:rPr>
              <a:t>文本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图</a:t>
            </a:r>
            <a:r>
              <a:rPr lang="zh-CN" altLang="en-US" dirty="0"/>
              <a:t>等不同类型的数据进行深入讲解</a:t>
            </a:r>
            <a:endParaRPr lang="en-US" altLang="zh-CN" dirty="0"/>
          </a:p>
          <a:p>
            <a:pPr lvl="1"/>
            <a:r>
              <a:rPr lang="zh-CN" altLang="en-US" dirty="0"/>
              <a:t>训练同学们使用</a:t>
            </a:r>
            <a:r>
              <a:rPr lang="en-US" altLang="zh-CN" dirty="0"/>
              <a:t>Python</a:t>
            </a:r>
            <a:r>
              <a:rPr lang="zh-CN" altLang="en-US" dirty="0"/>
              <a:t>的生态工具从头到尾地完成</a:t>
            </a:r>
            <a:r>
              <a:rPr lang="en-US" altLang="zh-CN" dirty="0"/>
              <a:t>1-2</a:t>
            </a:r>
            <a:r>
              <a:rPr lang="zh-CN" altLang="en-US" dirty="0"/>
              <a:t>个项目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数据科学导论课能让你成为数据科学家吗？</a:t>
            </a:r>
            <a:endParaRPr lang="en-US" altLang="zh-CN" dirty="0"/>
          </a:p>
          <a:p>
            <a:pPr lvl="1"/>
            <a:r>
              <a:rPr lang="zh-CN" altLang="en-US" dirty="0"/>
              <a:t>不能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r>
              <a:rPr lang="zh-CN" altLang="en-US" dirty="0"/>
              <a:t>但是，我们希望这是一个好的开端！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97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课程覆盖的内容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管理和处理各种类型的数据</a:t>
            </a:r>
            <a:endParaRPr lang="en-US" altLang="zh-CN" dirty="0"/>
          </a:p>
          <a:p>
            <a:pPr lvl="2">
              <a:spcAft>
                <a:spcPts val="600"/>
              </a:spcAft>
            </a:pPr>
            <a:r>
              <a:rPr lang="zh-CN" altLang="en-US" dirty="0">
                <a:solidFill>
                  <a:srgbClr val="C00000"/>
                </a:solidFill>
              </a:rPr>
              <a:t>文本、图、</a:t>
            </a:r>
            <a:r>
              <a:rPr lang="zh-CN" altLang="en-US" dirty="0"/>
              <a:t>关系、</a:t>
            </a:r>
            <a:r>
              <a:rPr lang="en-US" altLang="zh-CN" dirty="0"/>
              <a:t>Web</a:t>
            </a:r>
            <a:r>
              <a:rPr lang="zh-CN" altLang="en-US" dirty="0"/>
              <a:t>、时间序列、流数据</a:t>
            </a:r>
            <a:r>
              <a:rPr lang="en-US" altLang="zh-CN" dirty="0"/>
              <a:t>……</a:t>
            </a:r>
          </a:p>
          <a:p>
            <a:pPr lvl="1">
              <a:spcAft>
                <a:spcPts val="600"/>
              </a:spcAft>
            </a:pPr>
            <a:r>
              <a:rPr lang="zh-CN" altLang="en-US" dirty="0"/>
              <a:t>解决数据科学的两个核心任务</a:t>
            </a:r>
            <a:endParaRPr lang="en-US" altLang="zh-CN" dirty="0"/>
          </a:p>
          <a:p>
            <a:pPr lvl="2">
              <a:spcAft>
                <a:spcPts val="600"/>
              </a:spcAft>
            </a:pPr>
            <a:r>
              <a:rPr lang="zh-CN" altLang="en-US" dirty="0"/>
              <a:t>从数据中洞见真知：</a:t>
            </a:r>
            <a:r>
              <a:rPr lang="en-US" altLang="zh-CN" dirty="0">
                <a:solidFill>
                  <a:srgbClr val="C00000"/>
                </a:solidFill>
              </a:rPr>
              <a:t>raw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sym typeface="Wingdings"/>
              </a:rPr>
              <a:t>Insights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dirty="0"/>
              <a:t>基于数据驱动进行决策支持：</a:t>
            </a:r>
            <a:r>
              <a:rPr lang="zh-CN" altLang="en-US" dirty="0">
                <a:solidFill>
                  <a:srgbClr val="C00000"/>
                </a:solidFill>
              </a:rPr>
              <a:t>文本分析、图数据分析</a:t>
            </a:r>
            <a:r>
              <a:rPr lang="en-US" altLang="zh-CN" dirty="0">
                <a:solidFill>
                  <a:srgbClr val="C00000"/>
                </a:solidFill>
              </a:rPr>
              <a:t>……</a:t>
            </a:r>
          </a:p>
          <a:p>
            <a:pPr lvl="1">
              <a:spcAft>
                <a:spcPts val="600"/>
              </a:spcAft>
            </a:pPr>
            <a:r>
              <a:rPr lang="zh-CN" altLang="en-US" dirty="0"/>
              <a:t>掌握数据分析的技能与工具</a:t>
            </a:r>
            <a:endParaRPr lang="en-US" altLang="zh-CN" dirty="0"/>
          </a:p>
          <a:p>
            <a:pPr lvl="2">
              <a:spcAft>
                <a:spcPts val="600"/>
              </a:spcAft>
            </a:pPr>
            <a:r>
              <a:rPr lang="en-US" altLang="zh-CN" dirty="0">
                <a:solidFill>
                  <a:srgbClr val="C00000"/>
                </a:solidFill>
              </a:rPr>
              <a:t>Python</a:t>
            </a:r>
            <a:r>
              <a:rPr lang="zh-CN" altLang="en-US" dirty="0">
                <a:solidFill>
                  <a:srgbClr val="C00000"/>
                </a:solidFill>
              </a:rPr>
              <a:t>及其数据分析工具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dirty="0">
                <a:solidFill>
                  <a:srgbClr val="C00000"/>
                </a:solidFill>
              </a:rPr>
              <a:t>机器学习初步</a:t>
            </a:r>
            <a:endParaRPr lang="en-US" altLang="zh-CN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zh-CN" altLang="en-US" dirty="0"/>
              <a:t>数据库系统、统计、最优化</a:t>
            </a:r>
            <a:r>
              <a:rPr lang="en-US" altLang="zh-CN" dirty="0"/>
              <a:t>……</a:t>
            </a:r>
          </a:p>
          <a:p>
            <a:pPr lvl="1">
              <a:spcAft>
                <a:spcPts val="600"/>
              </a:spcAft>
            </a:pPr>
            <a:r>
              <a:rPr lang="zh-CN" altLang="en-US" dirty="0"/>
              <a:t>能够处理大规模的数据</a:t>
            </a:r>
            <a:endParaRPr lang="en-US" altLang="zh-CN" dirty="0"/>
          </a:p>
          <a:p>
            <a:pPr lvl="2">
              <a:spcAft>
                <a:spcPts val="600"/>
              </a:spcAft>
            </a:pPr>
            <a:r>
              <a:rPr lang="zh-CN" altLang="en-US" dirty="0"/>
              <a:t>初步介绍一些</a:t>
            </a:r>
            <a:r>
              <a:rPr lang="zh-CN" altLang="en-US" dirty="0">
                <a:solidFill>
                  <a:srgbClr val="C00000"/>
                </a:solidFill>
              </a:rPr>
              <a:t>分布式数据处理工具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5464627" y="3491067"/>
            <a:ext cx="310605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红字内容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是课程覆盖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4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课程</a:t>
            </a:r>
            <a:r>
              <a:rPr lang="zh-CN" altLang="en-US" dirty="0">
                <a:solidFill>
                  <a:srgbClr val="C00000"/>
                </a:solidFill>
              </a:rPr>
              <a:t>不会深入</a:t>
            </a:r>
            <a:r>
              <a:rPr lang="zh-CN" altLang="en-US" dirty="0"/>
              <a:t>的内容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数据库系统与技术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SQL</a:t>
            </a:r>
            <a:r>
              <a:rPr lang="zh-CN" altLang="en-US" dirty="0"/>
              <a:t>查询</a:t>
            </a:r>
            <a:r>
              <a:rPr lang="en-US" altLang="zh-CN" dirty="0"/>
              <a:t>)</a:t>
            </a:r>
          </a:p>
          <a:p>
            <a:pPr lvl="2">
              <a:lnSpc>
                <a:spcPct val="110000"/>
              </a:lnSpc>
            </a:pPr>
            <a:r>
              <a:rPr lang="zh-CN" altLang="en-US" dirty="0"/>
              <a:t>实际上，数据科学家需要非常熟练地掌握数据库技术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我们把这部分知识留给后续的数据库相关课程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程序设计与数据分析编程实践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实际上，这部分对成为一个数据科学家来讲非常重要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我们认为你们已经掌握</a:t>
            </a:r>
            <a:r>
              <a:rPr lang="en-US" altLang="zh-CN" dirty="0"/>
              <a:t>Python</a:t>
            </a:r>
            <a:r>
              <a:rPr lang="zh-CN" altLang="en-US" dirty="0"/>
              <a:t>，或者能够通过自学</a:t>
            </a:r>
            <a:r>
              <a:rPr lang="en-US" altLang="zh-CN" dirty="0"/>
              <a:t>+</a:t>
            </a:r>
            <a:r>
              <a:rPr lang="zh-CN" altLang="en-US" dirty="0"/>
              <a:t>上机课掌握基本的技能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复杂的机器学习与深度学习模型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实际上，机器学习与深度学习正变得越来越重要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我们会讲解机器学习的基本思想与最简单的模型，把更复杂的知识留给后续的课程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数据伦理问题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目前学术界与工业界对数据伦理的研究尚待深入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76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课程大纲</a:t>
            </a:r>
            <a:endParaRPr lang="en-US" altLang="zh-CN" dirty="0"/>
          </a:p>
          <a:p>
            <a:pPr lvl="1"/>
            <a:r>
              <a:rPr lang="en-US" altLang="zh-CN" dirty="0"/>
              <a:t>(1)Intro</a:t>
            </a:r>
            <a:r>
              <a:rPr lang="zh-CN" altLang="en-US" dirty="0"/>
              <a:t>：数据科学概论</a:t>
            </a:r>
            <a:endParaRPr lang="en-US" altLang="zh-CN" dirty="0"/>
          </a:p>
          <a:p>
            <a:pPr lvl="1"/>
            <a:r>
              <a:rPr lang="en-US" altLang="zh-CN" dirty="0"/>
              <a:t>(2)EDA</a:t>
            </a:r>
            <a:r>
              <a:rPr lang="zh-CN" altLang="en-US" dirty="0"/>
              <a:t>：探索式数据分析</a:t>
            </a:r>
            <a:endParaRPr lang="en-US" altLang="zh-CN" dirty="0"/>
          </a:p>
          <a:p>
            <a:pPr lvl="2"/>
            <a:r>
              <a:rPr lang="en-US" altLang="zh-CN" dirty="0"/>
              <a:t>Python</a:t>
            </a:r>
            <a:r>
              <a:rPr lang="zh-CN" altLang="en-US" dirty="0"/>
              <a:t>基础、常用工具</a:t>
            </a:r>
            <a:r>
              <a:rPr lang="en-US" altLang="zh-CN" dirty="0"/>
              <a:t>pandas/numpy</a:t>
            </a:r>
            <a:r>
              <a:rPr lang="zh-CN" altLang="en-US" dirty="0"/>
              <a:t>、数据探索、预处理</a:t>
            </a:r>
            <a:endParaRPr lang="en-US" altLang="zh-CN" dirty="0"/>
          </a:p>
          <a:p>
            <a:pPr lvl="1"/>
            <a:r>
              <a:rPr lang="en-US" altLang="zh-CN" dirty="0"/>
              <a:t>(3)ML</a:t>
            </a:r>
            <a:r>
              <a:rPr lang="zh-CN" altLang="en-US" dirty="0"/>
              <a:t>：机器学习初步与实践</a:t>
            </a:r>
            <a:endParaRPr lang="en-US" altLang="zh-CN" dirty="0"/>
          </a:p>
          <a:p>
            <a:pPr lvl="2"/>
            <a:r>
              <a:rPr lang="zh-CN" altLang="en-US" dirty="0"/>
              <a:t>分类</a:t>
            </a:r>
            <a:r>
              <a:rPr lang="en-US" altLang="zh-CN" dirty="0"/>
              <a:t>(KNN)</a:t>
            </a:r>
            <a:r>
              <a:rPr lang="zh-CN" altLang="en-US" dirty="0"/>
              <a:t>、聚类</a:t>
            </a:r>
            <a:r>
              <a:rPr lang="en-US" altLang="zh-CN" dirty="0"/>
              <a:t>(K-means)</a:t>
            </a:r>
            <a:r>
              <a:rPr lang="zh-CN" altLang="en-US" dirty="0"/>
              <a:t>与回归</a:t>
            </a:r>
            <a:r>
              <a:rPr lang="en-US" altLang="zh-CN" dirty="0"/>
              <a:t>(linear regression)</a:t>
            </a:r>
            <a:r>
              <a:rPr lang="zh-CN" altLang="en-US" dirty="0"/>
              <a:t>，以及</a:t>
            </a:r>
            <a:r>
              <a:rPr lang="en-US" altLang="zh-CN" dirty="0"/>
              <a:t>Python</a:t>
            </a:r>
            <a:r>
              <a:rPr lang="zh-CN" altLang="en-US" dirty="0"/>
              <a:t>机器学习实践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scikit-learn)</a:t>
            </a:r>
          </a:p>
          <a:p>
            <a:pPr lvl="1"/>
            <a:r>
              <a:rPr lang="en-US" altLang="zh-CN" dirty="0"/>
              <a:t>(4)Text:</a:t>
            </a:r>
            <a:r>
              <a:rPr lang="zh-CN" altLang="en-US" dirty="0"/>
              <a:t> 文本数据分析与处理</a:t>
            </a:r>
            <a:endParaRPr lang="en-US" altLang="zh-CN" dirty="0"/>
          </a:p>
          <a:p>
            <a:pPr lvl="2"/>
            <a:r>
              <a:rPr lang="zh-CN" altLang="en-US" dirty="0"/>
              <a:t>文本的预处理</a:t>
            </a:r>
            <a:r>
              <a:rPr lang="en-US" altLang="zh-CN" dirty="0"/>
              <a:t>(</a:t>
            </a:r>
            <a:r>
              <a:rPr lang="zh-CN" altLang="en-US" dirty="0"/>
              <a:t>如中文分词</a:t>
            </a:r>
            <a:r>
              <a:rPr lang="en-US" altLang="zh-CN" dirty="0"/>
              <a:t>)</a:t>
            </a:r>
            <a:r>
              <a:rPr lang="zh-CN" altLang="en-US" dirty="0"/>
              <a:t>、文本的分类、文本的检索</a:t>
            </a:r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(5)Graph:</a:t>
            </a:r>
            <a:r>
              <a:rPr lang="zh-CN" altLang="en-US" dirty="0"/>
              <a:t> 图数据分析与处理</a:t>
            </a:r>
            <a:endParaRPr lang="en-US" altLang="zh-CN" dirty="0"/>
          </a:p>
          <a:p>
            <a:pPr lvl="2"/>
            <a:r>
              <a:rPr lang="zh-CN" altLang="en-US" dirty="0"/>
              <a:t>图的基本概念、图的构建与可视化、图的中心度分析、图的社区检测、影响力分析</a:t>
            </a:r>
            <a:endParaRPr lang="en-US" altLang="zh-CN" dirty="0"/>
          </a:p>
          <a:p>
            <a:pPr lvl="1"/>
            <a:r>
              <a:rPr lang="en-US" altLang="zh-CN" dirty="0"/>
              <a:t>(6)System:</a:t>
            </a:r>
            <a:r>
              <a:rPr lang="zh-CN" altLang="en-US" dirty="0"/>
              <a:t> 大数据分布式处理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07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1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课程考核</a:t>
            </a:r>
            <a:endParaRPr lang="en-US" altLang="zh-CN" dirty="0"/>
          </a:p>
          <a:p>
            <a:pPr lvl="1"/>
            <a:r>
              <a:rPr lang="zh-CN" altLang="en-US" dirty="0"/>
              <a:t>期末成绩：</a:t>
            </a:r>
            <a:r>
              <a:rPr lang="en-US" altLang="zh-CN" dirty="0"/>
              <a:t>40%</a:t>
            </a:r>
          </a:p>
          <a:p>
            <a:pPr lvl="2"/>
            <a:r>
              <a:rPr lang="zh-CN" altLang="en-US" dirty="0"/>
              <a:t>期末考试</a:t>
            </a:r>
            <a:r>
              <a:rPr lang="en-US" altLang="zh-CN" dirty="0"/>
              <a:t>(</a:t>
            </a:r>
            <a:r>
              <a:rPr lang="zh-CN" altLang="en-US" dirty="0"/>
              <a:t>笔试</a:t>
            </a:r>
            <a:r>
              <a:rPr lang="en-US" altLang="zh-CN" dirty="0"/>
              <a:t>)</a:t>
            </a:r>
            <a:endParaRPr lang="zh-CN" altLang="en-US" dirty="0"/>
          </a:p>
          <a:p>
            <a:pPr lvl="2"/>
            <a:r>
              <a:rPr lang="zh-CN" altLang="en-US" dirty="0" smtClean="0"/>
              <a:t>（疫情期间</a:t>
            </a:r>
            <a:r>
              <a:rPr lang="en-US" altLang="zh-CN" dirty="0" smtClean="0"/>
              <a:t>21-22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）采用大作业方式）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平时成绩：</a:t>
            </a:r>
            <a:r>
              <a:rPr lang="en-US" altLang="zh-CN" dirty="0"/>
              <a:t>60%</a:t>
            </a:r>
          </a:p>
          <a:p>
            <a:pPr lvl="2"/>
            <a:r>
              <a:rPr lang="zh-CN" altLang="en-US" dirty="0"/>
              <a:t>期中考试</a:t>
            </a:r>
            <a:r>
              <a:rPr lang="en-US" altLang="zh-CN" dirty="0"/>
              <a:t>/</a:t>
            </a:r>
            <a:r>
              <a:rPr lang="zh-CN" altLang="en-US" dirty="0"/>
              <a:t>平时上机：</a:t>
            </a:r>
            <a:r>
              <a:rPr lang="en-US" altLang="zh-CN" dirty="0"/>
              <a:t>15%</a:t>
            </a:r>
          </a:p>
          <a:p>
            <a:pPr lvl="2"/>
            <a:r>
              <a:rPr lang="zh-CN" altLang="en-US" dirty="0"/>
              <a:t>平时作业与课程项目：</a:t>
            </a:r>
            <a:r>
              <a:rPr lang="en-US" altLang="zh-CN" dirty="0"/>
              <a:t>80%</a:t>
            </a:r>
          </a:p>
          <a:p>
            <a:pPr lvl="2"/>
            <a:r>
              <a:rPr lang="zh-CN" altLang="en-US" dirty="0"/>
              <a:t>课堂表现：</a:t>
            </a:r>
            <a:r>
              <a:rPr lang="en-US" altLang="zh-CN" dirty="0"/>
              <a:t>5%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93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自学内容：</a:t>
            </a:r>
            <a:r>
              <a:rPr lang="en-US" altLang="zh-CN" dirty="0"/>
              <a:t>Python</a:t>
            </a:r>
            <a:r>
              <a:rPr lang="zh-CN" altLang="en-US" dirty="0"/>
              <a:t>语言</a:t>
            </a:r>
            <a:r>
              <a:rPr lang="zh-CN" altLang="en-US" dirty="0" smtClean="0"/>
              <a:t>基础</a:t>
            </a:r>
            <a:r>
              <a:rPr lang="zh-CN" altLang="en-US" b="1" dirty="0" smtClean="0">
                <a:solidFill>
                  <a:srgbClr val="C00000"/>
                </a:solidFill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</a:rPr>
              <a:t>Optional</a:t>
            </a:r>
            <a:r>
              <a:rPr lang="zh-CN" altLang="en-US" b="1" dirty="0" smtClean="0">
                <a:solidFill>
                  <a:srgbClr val="C00000"/>
                </a:solidFill>
              </a:rPr>
              <a:t>，</a:t>
            </a:r>
            <a:r>
              <a:rPr lang="en-US" altLang="zh-CN" b="1" dirty="0" smtClean="0">
                <a:solidFill>
                  <a:srgbClr val="C00000"/>
                </a:solidFill>
              </a:rPr>
              <a:t>not </a:t>
            </a:r>
            <a:r>
              <a:rPr lang="en-US" altLang="zh-CN" b="1" dirty="0">
                <a:solidFill>
                  <a:srgbClr val="C00000"/>
                </a:solidFill>
              </a:rPr>
              <a:t>obligatory</a:t>
            </a:r>
            <a:r>
              <a:rPr lang="zh-CN" altLang="en-US" b="1" dirty="0" smtClean="0">
                <a:solidFill>
                  <a:srgbClr val="C00000"/>
                </a:solidFill>
              </a:rPr>
              <a:t>）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/>
            <a:r>
              <a:rPr lang="zh-CN" altLang="en-US" dirty="0"/>
              <a:t>编程自学网址：</a:t>
            </a:r>
            <a:r>
              <a:rPr lang="en-US" altLang="zh-CN" dirty="0"/>
              <a:t>https://www.sololearn.com </a:t>
            </a:r>
          </a:p>
          <a:p>
            <a:pPr lvl="2" algn="just"/>
            <a:r>
              <a:rPr lang="zh-CN" altLang="en-US" dirty="0"/>
              <a:t>个人电脑访问该网站，需要用</a:t>
            </a:r>
            <a:r>
              <a:rPr lang="en-US" altLang="zh-CN" dirty="0"/>
              <a:t>Google</a:t>
            </a:r>
            <a:r>
              <a:rPr lang="zh-CN" altLang="en-US" dirty="0"/>
              <a:t>或者</a:t>
            </a:r>
            <a:r>
              <a:rPr lang="en-US" altLang="zh-CN" dirty="0"/>
              <a:t>Facebook</a:t>
            </a:r>
            <a:r>
              <a:rPr lang="zh-CN" altLang="en-US" dirty="0"/>
              <a:t>账号进行注册，如果没有账号需要梯子才能注册</a:t>
            </a:r>
            <a:endParaRPr lang="en-US" altLang="zh-CN" dirty="0"/>
          </a:p>
          <a:p>
            <a:pPr lvl="2" algn="just"/>
            <a:r>
              <a:rPr lang="zh-CN" altLang="en-US" dirty="0"/>
              <a:t>或者可以先用</a:t>
            </a:r>
            <a:r>
              <a:rPr lang="en-US" altLang="zh-CN" dirty="0"/>
              <a:t>app</a:t>
            </a:r>
            <a:r>
              <a:rPr lang="zh-CN" altLang="en-US" dirty="0"/>
              <a:t>注册，然后登录用网站或者</a:t>
            </a:r>
            <a:r>
              <a:rPr lang="en-US" altLang="zh-CN" dirty="0"/>
              <a:t>app</a:t>
            </a:r>
            <a:r>
              <a:rPr lang="zh-CN" altLang="en-US" dirty="0"/>
              <a:t>都行</a:t>
            </a:r>
            <a:endParaRPr lang="en-US" altLang="zh-CN" dirty="0"/>
          </a:p>
          <a:p>
            <a:pPr lvl="2" algn="just"/>
            <a:r>
              <a:rPr lang="zh-CN" altLang="en-US" dirty="0"/>
              <a:t>学习其中</a:t>
            </a:r>
            <a:r>
              <a:rPr lang="en-US" altLang="zh-CN" dirty="0"/>
              <a:t>Python 3 Tutorial</a:t>
            </a:r>
            <a:r>
              <a:rPr lang="zh-CN" altLang="en-US" dirty="0"/>
              <a:t>教程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https://www.sololearn.com/Play/Python/</a:t>
            </a:r>
            <a:r>
              <a:rPr lang="en-US" altLang="zh-CN" dirty="0"/>
              <a:t>)</a:t>
            </a:r>
          </a:p>
          <a:p>
            <a:pPr lvl="2" algn="just"/>
            <a:r>
              <a:rPr lang="zh-CN" altLang="en-US" dirty="0"/>
              <a:t>总共学习</a:t>
            </a:r>
            <a:r>
              <a:rPr lang="en-US" altLang="zh-CN" dirty="0"/>
              <a:t>9</a:t>
            </a:r>
            <a:r>
              <a:rPr lang="zh-CN" altLang="en-US" dirty="0"/>
              <a:t>个</a:t>
            </a:r>
            <a:r>
              <a:rPr lang="en-US" altLang="zh-CN" dirty="0"/>
              <a:t>modules</a:t>
            </a:r>
          </a:p>
          <a:p>
            <a:pPr lvl="2" algn="just"/>
            <a:r>
              <a:rPr lang="zh-CN" altLang="en-US" dirty="0"/>
              <a:t>在</a:t>
            </a:r>
            <a:r>
              <a:rPr lang="en-US" altLang="zh-CN" dirty="0"/>
              <a:t>OBE</a:t>
            </a:r>
            <a:r>
              <a:rPr lang="zh-CN" altLang="en-US" dirty="0"/>
              <a:t>上提交证书</a:t>
            </a:r>
          </a:p>
          <a:p>
            <a:pPr lvl="1" algn="just"/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4399AE-AA4B-4E10-A2AF-0FC4608F330B}"/>
              </a:ext>
            </a:extLst>
          </p:cNvPr>
          <p:cNvSpPr/>
          <p:nvPr/>
        </p:nvSpPr>
        <p:spPr>
          <a:xfrm>
            <a:off x="1988273" y="3998169"/>
            <a:ext cx="502695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URL</a:t>
            </a:r>
            <a:r>
              <a:rPr lang="zh-CN" altLang="en-US" dirty="0"/>
              <a:t>改为</a:t>
            </a:r>
            <a:r>
              <a:rPr lang="zh-CN" altLang="en-US" dirty="0">
                <a:hlinkClick r:id="rId3"/>
              </a:rPr>
              <a:t>https://www.sololearn.com/learning/1073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15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、什么是数据科学？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、大数据的主要特点？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、数据科学时代的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大趋势？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、主要的数据类型？</a:t>
            </a:r>
          </a:p>
          <a:p>
            <a:r>
              <a:rPr kumimoji="1" lang="en-US" altLang="zh-CN" dirty="0"/>
              <a:t>5</a:t>
            </a:r>
            <a:r>
              <a:rPr kumimoji="1" lang="zh-CN" altLang="en-US"/>
              <a:t>、数据科学的主要任务？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39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什么是数据科学</a:t>
            </a:r>
            <a:r>
              <a:rPr lang="en-US" altLang="zh-CN" dirty="0"/>
              <a:t>(</a:t>
            </a:r>
            <a:r>
              <a:rPr lang="zh-CN" altLang="en-US" dirty="0"/>
              <a:t>家</a:t>
            </a:r>
            <a:r>
              <a:rPr lang="en-US" altLang="zh-CN" dirty="0"/>
              <a:t>)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说什么的都有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 data scientist is a data analyst who lives in California</a:t>
            </a:r>
          </a:p>
          <a:p>
            <a:pPr lvl="2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 data scientist is someone who is better at statistics than any software engineer and better at software engineering than any statistician</a:t>
            </a:r>
          </a:p>
          <a:p>
            <a:pPr lvl="2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Data Science is statistics on a Mac</a:t>
            </a:r>
          </a:p>
          <a:p>
            <a:pPr lvl="1"/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没有人真的知道什么是数据科学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)……</a:t>
            </a:r>
          </a:p>
          <a:p>
            <a:pPr lvl="2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数据科学方兴未艾，概念内涵在不断地变化发展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人们对数据科学还没有明确地形成统一的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但是大家已经接受了“数据科学”这个新的名词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98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一个公认却很宽泛的定义</a:t>
            </a:r>
            <a:endParaRPr kumimoji="1"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264969" y="1401158"/>
            <a:ext cx="507422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MSS10" charset="0"/>
              </a:rPr>
              <a:t>Data science is an </a:t>
            </a:r>
            <a:r>
              <a:rPr lang="en-US" dirty="0">
                <a:solidFill>
                  <a:srgbClr val="C00000"/>
                </a:solidFill>
                <a:latin typeface="CMSS10" charset="0"/>
              </a:rPr>
              <a:t>inter-disciplinary</a:t>
            </a:r>
            <a:r>
              <a:rPr lang="en-US" dirty="0">
                <a:latin typeface="CMSS10" charset="0"/>
              </a:rPr>
              <a:t> field that uses scientific methods, processes, algorithms and systems to extract </a:t>
            </a:r>
            <a:r>
              <a:rPr lang="en-US" dirty="0">
                <a:solidFill>
                  <a:srgbClr val="C00000"/>
                </a:solidFill>
                <a:latin typeface="CMSS10" charset="0"/>
              </a:rPr>
              <a:t>knowledge</a:t>
            </a:r>
            <a:r>
              <a:rPr lang="en-US" dirty="0">
                <a:latin typeface="CMSS10" charset="0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CMSS10" charset="0"/>
              </a:rPr>
              <a:t>insights</a:t>
            </a:r>
            <a:r>
              <a:rPr lang="en-US" dirty="0">
                <a:latin typeface="CMSS10" charset="0"/>
              </a:rPr>
              <a:t> from many structural and unstructured data.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41" y="954434"/>
            <a:ext cx="3465711" cy="3141128"/>
          </a:xfrm>
          <a:prstGeom prst="rect">
            <a:avLst/>
          </a:prstGeom>
        </p:spPr>
      </p:pic>
      <p:pic>
        <p:nvPicPr>
          <p:cNvPr id="1026" name="Picture 2" descr="https://img0.baidu.com/it/u=847753554,311329264&amp;fm=26&amp;fmt=au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77" y="2715787"/>
            <a:ext cx="3457749" cy="19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7086</TotalTime>
  <Words>2722</Words>
  <Application>Microsoft Office PowerPoint</Application>
  <PresentationFormat>全屏显示(16:9)</PresentationFormat>
  <Paragraphs>448</Paragraphs>
  <Slides>62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6" baseType="lpstr">
      <vt:lpstr>CMSS10</vt:lpstr>
      <vt:lpstr>Helvetica Neue</vt:lpstr>
      <vt:lpstr>Mangal</vt:lpstr>
      <vt:lpstr>华文楷体</vt:lpstr>
      <vt:lpstr>STZhongsong</vt:lpstr>
      <vt:lpstr>宋体</vt:lpstr>
      <vt:lpstr>微软雅黑</vt:lpstr>
      <vt:lpstr>微软雅黑</vt:lpstr>
      <vt:lpstr>Arial</vt:lpstr>
      <vt:lpstr>Calibri</vt:lpstr>
      <vt:lpstr>Cambria Math</vt:lpstr>
      <vt:lpstr>Times New Roman</vt:lpstr>
      <vt:lpstr>Wingdings</vt:lpstr>
      <vt:lpstr>清风素材 https://12sc.taobao.com/</vt:lpstr>
      <vt:lpstr>PowerPoint 演示文稿</vt:lpstr>
      <vt:lpstr>PowerPoint 演示文稿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概论</vt:lpstr>
      <vt:lpstr>Pause</vt:lpstr>
      <vt:lpstr>概论</vt:lpstr>
      <vt:lpstr>概论</vt:lpstr>
      <vt:lpstr>概论</vt:lpstr>
      <vt:lpstr>概论</vt:lpstr>
      <vt:lpstr>概论</vt:lpstr>
      <vt:lpstr>概论</vt:lpstr>
      <vt:lpstr>概论</vt:lpstr>
      <vt:lpstr>Pause</vt:lpstr>
      <vt:lpstr>思考题</vt:lpstr>
      <vt:lpstr>Pause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399</cp:revision>
  <cp:lastPrinted>2020-03-27T09:34:47Z</cp:lastPrinted>
  <dcterms:created xsi:type="dcterms:W3CDTF">2015-01-23T04:02:45Z</dcterms:created>
  <dcterms:modified xsi:type="dcterms:W3CDTF">2024-08-30T02:42:46Z</dcterms:modified>
  <cp:category/>
  <cp:contentStatus>12sc.taobao.com</cp:contentStatus>
</cp:coreProperties>
</file>